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36"/>
  </p:notesMasterIdLst>
  <p:sldIdLst>
    <p:sldId id="385" r:id="rId3"/>
    <p:sldId id="369" r:id="rId4"/>
    <p:sldId id="368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79" r:id="rId18"/>
    <p:sldId id="380" r:id="rId19"/>
    <p:sldId id="370" r:id="rId20"/>
    <p:sldId id="376" r:id="rId21"/>
    <p:sldId id="382" r:id="rId22"/>
    <p:sldId id="377" r:id="rId23"/>
    <p:sldId id="373" r:id="rId24"/>
    <p:sldId id="374" r:id="rId25"/>
    <p:sldId id="375" r:id="rId26"/>
    <p:sldId id="364" r:id="rId27"/>
    <p:sldId id="337" r:id="rId28"/>
    <p:sldId id="338" r:id="rId29"/>
    <p:sldId id="339" r:id="rId30"/>
    <p:sldId id="363" r:id="rId31"/>
    <p:sldId id="400" r:id="rId32"/>
    <p:sldId id="341" r:id="rId33"/>
    <p:sldId id="399" r:id="rId34"/>
    <p:sldId id="386" r:id="rId35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99"/>
    <a:srgbClr val="3E76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90" autoAdjust="0"/>
    <p:restoredTop sz="94641" autoAdjust="0"/>
  </p:normalViewPr>
  <p:slideViewPr>
    <p:cSldViewPr>
      <p:cViewPr>
        <p:scale>
          <a:sx n="60" d="100"/>
          <a:sy n="60" d="100"/>
        </p:scale>
        <p:origin x="-912" y="-1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CCB6F-EDF6-4103-A9C6-414149A02D78}" type="doc">
      <dgm:prSet loTypeId="urn:microsoft.com/office/officeart/2005/8/layout/cycle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9D15182-555C-49A9-8C8D-DE88C662E074}">
      <dgm:prSet phldrT="[Text]"/>
      <dgm:spPr/>
      <dgm:t>
        <a:bodyPr/>
        <a:lstStyle/>
        <a:p>
          <a:pPr algn="ctr"/>
          <a:r>
            <a:rPr lang="en-US" b="1" dirty="0" smtClean="0"/>
            <a:t>Domestic</a:t>
          </a:r>
        </a:p>
        <a:p>
          <a:pPr algn="l"/>
          <a:r>
            <a:rPr lang="en-US" dirty="0" smtClean="0"/>
            <a:t>12,845 MU (64%)</a:t>
          </a:r>
        </a:p>
        <a:p>
          <a:pPr algn="l"/>
          <a:r>
            <a:rPr lang="en-US" b="1" dirty="0" smtClean="0">
              <a:solidFill>
                <a:schemeClr val="tx1"/>
              </a:solidFill>
            </a:rPr>
            <a:t>4.09 </a:t>
          </a:r>
          <a:r>
            <a:rPr lang="en-US" b="1" dirty="0" err="1" smtClean="0">
              <a:solidFill>
                <a:schemeClr val="tx1"/>
              </a:solidFill>
            </a:rPr>
            <a:t>Mn</a:t>
          </a:r>
          <a:r>
            <a:rPr lang="en-US" b="1" dirty="0" smtClean="0">
              <a:solidFill>
                <a:schemeClr val="tx1"/>
              </a:solidFill>
            </a:rPr>
            <a:t> (83.5%)</a:t>
          </a:r>
          <a:endParaRPr lang="en-US" b="1" dirty="0">
            <a:solidFill>
              <a:schemeClr val="tx1"/>
            </a:solidFill>
          </a:endParaRPr>
        </a:p>
      </dgm:t>
    </dgm:pt>
    <dgm:pt modelId="{87B1007B-498F-4309-9B52-A8D6462EA6BB}" type="parTrans" cxnId="{14737A56-ED06-4C2B-ACDE-9D67BFAC17E1}">
      <dgm:prSet/>
      <dgm:spPr/>
      <dgm:t>
        <a:bodyPr/>
        <a:lstStyle/>
        <a:p>
          <a:endParaRPr lang="en-US"/>
        </a:p>
      </dgm:t>
    </dgm:pt>
    <dgm:pt modelId="{D2EE7379-8422-4AFB-9EC1-FADA47E6B507}" type="sibTrans" cxnId="{14737A56-ED06-4C2B-ACDE-9D67BFAC17E1}">
      <dgm:prSet/>
      <dgm:spPr/>
      <dgm:t>
        <a:bodyPr/>
        <a:lstStyle/>
        <a:p>
          <a:endParaRPr lang="en-US"/>
        </a:p>
      </dgm:t>
    </dgm:pt>
    <dgm:pt modelId="{360F1072-CCB9-49DB-BF7A-00D893653857}">
      <dgm:prSet phldrT="[Text]"/>
      <dgm:spPr/>
      <dgm:t>
        <a:bodyPr/>
        <a:lstStyle/>
        <a:p>
          <a:pPr algn="ctr"/>
          <a:r>
            <a:rPr lang="en-US" b="1" dirty="0" smtClean="0"/>
            <a:t>Commercial</a:t>
          </a:r>
        </a:p>
        <a:p>
          <a:pPr algn="ctr"/>
          <a:r>
            <a:rPr lang="en-US" dirty="0" smtClean="0"/>
            <a:t>4,923 MU (24.5%)</a:t>
          </a:r>
        </a:p>
        <a:p>
          <a:pPr algn="ctr"/>
          <a:r>
            <a:rPr lang="en-US" b="1" dirty="0" smtClean="0">
              <a:solidFill>
                <a:schemeClr val="tx1"/>
              </a:solidFill>
            </a:rPr>
            <a:t>0.77 </a:t>
          </a:r>
          <a:r>
            <a:rPr lang="en-US" b="1" dirty="0" err="1" smtClean="0">
              <a:solidFill>
                <a:schemeClr val="tx1"/>
              </a:solidFill>
            </a:rPr>
            <a:t>Mn</a:t>
          </a:r>
          <a:r>
            <a:rPr lang="en-US" b="1" dirty="0" smtClean="0">
              <a:solidFill>
                <a:schemeClr val="tx1"/>
              </a:solidFill>
            </a:rPr>
            <a:t> (15.7%)</a:t>
          </a:r>
          <a:endParaRPr lang="en-US" b="1" dirty="0">
            <a:solidFill>
              <a:schemeClr val="tx1"/>
            </a:solidFill>
          </a:endParaRPr>
        </a:p>
      </dgm:t>
    </dgm:pt>
    <dgm:pt modelId="{954FAFD8-880A-41CD-900B-85C8A7978666}" type="parTrans" cxnId="{6F03A26F-542A-4168-AC00-BB8CAB5CD013}">
      <dgm:prSet/>
      <dgm:spPr/>
      <dgm:t>
        <a:bodyPr/>
        <a:lstStyle/>
        <a:p>
          <a:endParaRPr lang="en-US"/>
        </a:p>
      </dgm:t>
    </dgm:pt>
    <dgm:pt modelId="{2E0BA6FF-942C-47A9-8DE0-17C130FE91A2}" type="sibTrans" cxnId="{6F03A26F-542A-4168-AC00-BB8CAB5CD013}">
      <dgm:prSet/>
      <dgm:spPr/>
      <dgm:t>
        <a:bodyPr/>
        <a:lstStyle/>
        <a:p>
          <a:endParaRPr lang="en-US"/>
        </a:p>
      </dgm:t>
    </dgm:pt>
    <dgm:pt modelId="{25CACBE3-E966-4D80-92C0-B1605287D6A2}">
      <dgm:prSet phldrT="[Text]"/>
      <dgm:spPr/>
      <dgm:t>
        <a:bodyPr/>
        <a:lstStyle/>
        <a:p>
          <a:pPr algn="ctr"/>
          <a:r>
            <a:rPr lang="en-US" b="1" dirty="0" smtClean="0"/>
            <a:t>Industrial</a:t>
          </a:r>
        </a:p>
        <a:p>
          <a:pPr algn="ctr"/>
          <a:r>
            <a:rPr lang="en-US" dirty="0" smtClean="0"/>
            <a:t>928 MU (4.5%)</a:t>
          </a:r>
        </a:p>
        <a:p>
          <a:pPr algn="ctr"/>
          <a:r>
            <a:rPr lang="en-US" b="1" dirty="0" smtClean="0">
              <a:solidFill>
                <a:schemeClr val="tx1"/>
              </a:solidFill>
            </a:rPr>
            <a:t>13 k (0.3%)</a:t>
          </a:r>
          <a:endParaRPr lang="en-US" b="1" dirty="0">
            <a:solidFill>
              <a:schemeClr val="tx1"/>
            </a:solidFill>
          </a:endParaRPr>
        </a:p>
      </dgm:t>
    </dgm:pt>
    <dgm:pt modelId="{BA6C59C2-1D98-43E0-9E2B-3B918CF7E36E}" type="parTrans" cxnId="{D5CE2BDB-8643-4550-9EFB-425215534F5D}">
      <dgm:prSet/>
      <dgm:spPr/>
      <dgm:t>
        <a:bodyPr/>
        <a:lstStyle/>
        <a:p>
          <a:endParaRPr lang="en-US"/>
        </a:p>
      </dgm:t>
    </dgm:pt>
    <dgm:pt modelId="{FE49076F-BC7C-4122-A813-BCC92235D7AD}" type="sibTrans" cxnId="{D5CE2BDB-8643-4550-9EFB-425215534F5D}">
      <dgm:prSet/>
      <dgm:spPr/>
      <dgm:t>
        <a:bodyPr/>
        <a:lstStyle/>
        <a:p>
          <a:endParaRPr lang="en-US"/>
        </a:p>
      </dgm:t>
    </dgm:pt>
    <dgm:pt modelId="{403F7423-7215-44AE-B0AE-A2788ACD3340}">
      <dgm:prSet phldrT="[Text]"/>
      <dgm:spPr/>
      <dgm:t>
        <a:bodyPr/>
        <a:lstStyle/>
        <a:p>
          <a:pPr algn="ctr"/>
          <a:r>
            <a:rPr lang="en-US" b="1" dirty="0" smtClean="0"/>
            <a:t>Agricultural</a:t>
          </a:r>
        </a:p>
        <a:p>
          <a:pPr algn="ctr"/>
          <a:r>
            <a:rPr lang="en-US" dirty="0" smtClean="0"/>
            <a:t>23.8 MU (0.1%)</a:t>
          </a:r>
          <a:endParaRPr lang="en-US" b="1" dirty="0" smtClean="0">
            <a:solidFill>
              <a:schemeClr val="tx1"/>
            </a:solidFill>
          </a:endParaRPr>
        </a:p>
        <a:p>
          <a:pPr algn="ctr"/>
          <a:r>
            <a:rPr lang="en-US" b="1" dirty="0" smtClean="0">
              <a:solidFill>
                <a:schemeClr val="tx1"/>
              </a:solidFill>
            </a:rPr>
            <a:t>6.4 k (0.1%)</a:t>
          </a:r>
          <a:endParaRPr lang="en-US" b="1" dirty="0">
            <a:solidFill>
              <a:schemeClr val="tx1"/>
            </a:solidFill>
          </a:endParaRPr>
        </a:p>
      </dgm:t>
    </dgm:pt>
    <dgm:pt modelId="{7042EC3A-FED9-4E9A-AD2C-7E1BB5D2ECD8}" type="parTrans" cxnId="{07E86544-031E-49FE-9D12-7C6CCDBE5E2B}">
      <dgm:prSet/>
      <dgm:spPr/>
      <dgm:t>
        <a:bodyPr/>
        <a:lstStyle/>
        <a:p>
          <a:endParaRPr lang="en-US"/>
        </a:p>
      </dgm:t>
    </dgm:pt>
    <dgm:pt modelId="{CF1846B8-8A92-4A81-958D-20D7203BE53B}" type="sibTrans" cxnId="{07E86544-031E-49FE-9D12-7C6CCDBE5E2B}">
      <dgm:prSet/>
      <dgm:spPr/>
      <dgm:t>
        <a:bodyPr/>
        <a:lstStyle/>
        <a:p>
          <a:endParaRPr lang="en-US"/>
        </a:p>
      </dgm:t>
    </dgm:pt>
    <dgm:pt modelId="{7EF5F964-EFFE-4D0D-A28D-AFBA41AA6893}">
      <dgm:prSet phldrT="[Text]"/>
      <dgm:spPr/>
      <dgm:t>
        <a:bodyPr/>
        <a:lstStyle/>
        <a:p>
          <a:pPr algn="ctr"/>
          <a:r>
            <a:rPr lang="en-US" b="1" dirty="0" smtClean="0">
              <a:solidFill>
                <a:srgbClr val="002060"/>
              </a:solidFill>
            </a:rPr>
            <a:t>Others</a:t>
          </a:r>
        </a:p>
        <a:p>
          <a:pPr algn="ctr"/>
          <a:r>
            <a:rPr lang="en-US" dirty="0" smtClean="0">
              <a:solidFill>
                <a:srgbClr val="002060"/>
              </a:solidFill>
            </a:rPr>
            <a:t>1,388 MU (6.9%)</a:t>
          </a:r>
        </a:p>
        <a:p>
          <a:pPr algn="ctr"/>
          <a:r>
            <a:rPr lang="en-US" b="1" dirty="0" smtClean="0">
              <a:solidFill>
                <a:schemeClr val="tx1"/>
              </a:solidFill>
            </a:rPr>
            <a:t>19.9 k (0.4%)</a:t>
          </a:r>
          <a:endParaRPr lang="en-US" b="1" dirty="0">
            <a:solidFill>
              <a:schemeClr val="tx1"/>
            </a:solidFill>
          </a:endParaRPr>
        </a:p>
      </dgm:t>
    </dgm:pt>
    <dgm:pt modelId="{9F171FD2-548E-4BD1-9C45-804B51D31EC0}" type="parTrans" cxnId="{67A2B677-0E6B-464A-A5BB-83415B0D7F73}">
      <dgm:prSet/>
      <dgm:spPr/>
      <dgm:t>
        <a:bodyPr/>
        <a:lstStyle/>
        <a:p>
          <a:endParaRPr lang="en-US"/>
        </a:p>
      </dgm:t>
    </dgm:pt>
    <dgm:pt modelId="{7509E108-4775-4CBE-BBB4-B4B718AB7ABA}" type="sibTrans" cxnId="{67A2B677-0E6B-464A-A5BB-83415B0D7F73}">
      <dgm:prSet/>
      <dgm:spPr/>
      <dgm:t>
        <a:bodyPr/>
        <a:lstStyle/>
        <a:p>
          <a:endParaRPr lang="en-US"/>
        </a:p>
      </dgm:t>
    </dgm:pt>
    <dgm:pt modelId="{67BA7994-E689-4AA9-A5D8-C882ACC8DF4A}" type="pres">
      <dgm:prSet presAssocID="{3F8CCB6F-EDF6-4103-A9C6-414149A02D7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3FA613-C1A8-4221-9D0A-A2F79304060F}" type="pres">
      <dgm:prSet presAssocID="{B9D15182-555C-49A9-8C8D-DE88C662E074}" presName="node" presStyleLbl="node1" presStyleIdx="0" presStyleCnt="5" custScaleX="967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8679D-F287-46B3-90BD-9BBA77BB6D3E}" type="pres">
      <dgm:prSet presAssocID="{B9D15182-555C-49A9-8C8D-DE88C662E074}" presName="spNode" presStyleCnt="0"/>
      <dgm:spPr/>
    </dgm:pt>
    <dgm:pt modelId="{2A93D3F9-12FD-4B2E-BB41-930B5BC3CD2E}" type="pres">
      <dgm:prSet presAssocID="{D2EE7379-8422-4AFB-9EC1-FADA47E6B507}" presName="sibTrans" presStyleLbl="sibTrans1D1" presStyleIdx="0" presStyleCnt="5"/>
      <dgm:spPr/>
      <dgm:t>
        <a:bodyPr/>
        <a:lstStyle/>
        <a:p>
          <a:endParaRPr lang="en-US"/>
        </a:p>
      </dgm:t>
    </dgm:pt>
    <dgm:pt modelId="{736611D6-3623-4B1C-B11B-2FE58E94B637}" type="pres">
      <dgm:prSet presAssocID="{360F1072-CCB9-49DB-BF7A-00D893653857}" presName="node" presStyleLbl="node1" presStyleIdx="1" presStyleCnt="5" custScaleX="96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8E20-113B-4D58-9CAE-720E5EFE59F0}" type="pres">
      <dgm:prSet presAssocID="{360F1072-CCB9-49DB-BF7A-00D893653857}" presName="spNode" presStyleCnt="0"/>
      <dgm:spPr/>
    </dgm:pt>
    <dgm:pt modelId="{F229C757-8B0E-4165-94B0-2BD855DA2083}" type="pres">
      <dgm:prSet presAssocID="{2E0BA6FF-942C-47A9-8DE0-17C130FE91A2}" presName="sibTrans" presStyleLbl="sibTrans1D1" presStyleIdx="1" presStyleCnt="5"/>
      <dgm:spPr/>
      <dgm:t>
        <a:bodyPr/>
        <a:lstStyle/>
        <a:p>
          <a:endParaRPr lang="en-US"/>
        </a:p>
      </dgm:t>
    </dgm:pt>
    <dgm:pt modelId="{EF79321A-95A3-47B6-8731-AAEC01EF4EAA}" type="pres">
      <dgm:prSet presAssocID="{25CACBE3-E966-4D80-92C0-B1605287D6A2}" presName="node" presStyleLbl="node1" presStyleIdx="2" presStyleCnt="5" custScaleX="961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3E4822-1DAC-40D9-B3FE-638E1CB17096}" type="pres">
      <dgm:prSet presAssocID="{25CACBE3-E966-4D80-92C0-B1605287D6A2}" presName="spNode" presStyleCnt="0"/>
      <dgm:spPr/>
    </dgm:pt>
    <dgm:pt modelId="{240A0BD8-EDEA-4F37-B03C-A5E8BB98D200}" type="pres">
      <dgm:prSet presAssocID="{FE49076F-BC7C-4122-A813-BCC92235D7AD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96C6D63-C9D2-4AF1-BC2A-3CDCD39BB412}" type="pres">
      <dgm:prSet presAssocID="{403F7423-7215-44AE-B0AE-A2788ACD3340}" presName="node" presStyleLbl="node1" presStyleIdx="3" presStyleCnt="5" custScaleX="1200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843DF2-5041-42D1-8CE4-AB05DC32339C}" type="pres">
      <dgm:prSet presAssocID="{403F7423-7215-44AE-B0AE-A2788ACD3340}" presName="spNode" presStyleCnt="0"/>
      <dgm:spPr/>
    </dgm:pt>
    <dgm:pt modelId="{6537D3EA-A2B4-403A-ABC3-0D0D39A5B53E}" type="pres">
      <dgm:prSet presAssocID="{CF1846B8-8A92-4A81-958D-20D7203BE53B}" presName="sibTrans" presStyleLbl="sibTrans1D1" presStyleIdx="3" presStyleCnt="5"/>
      <dgm:spPr/>
      <dgm:t>
        <a:bodyPr/>
        <a:lstStyle/>
        <a:p>
          <a:endParaRPr lang="en-US"/>
        </a:p>
      </dgm:t>
    </dgm:pt>
    <dgm:pt modelId="{24F52455-7BC0-47D2-A048-42063A708A22}" type="pres">
      <dgm:prSet presAssocID="{7EF5F964-EFFE-4D0D-A28D-AFBA41AA6893}" presName="node" presStyleLbl="node1" presStyleIdx="4" presStyleCnt="5" custScaleX="919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422AD-AEA0-4189-88F2-E69CC10EBC01}" type="pres">
      <dgm:prSet presAssocID="{7EF5F964-EFFE-4D0D-A28D-AFBA41AA6893}" presName="spNode" presStyleCnt="0"/>
      <dgm:spPr/>
    </dgm:pt>
    <dgm:pt modelId="{D6764914-4C06-4395-B9FE-5213C1668745}" type="pres">
      <dgm:prSet presAssocID="{7509E108-4775-4CBE-BBB4-B4B718AB7ABA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A9CDAC59-9C5E-476F-BC7C-4B48711C7BDD}" type="presOf" srcId="{FE49076F-BC7C-4122-A813-BCC92235D7AD}" destId="{240A0BD8-EDEA-4F37-B03C-A5E8BB98D200}" srcOrd="0" destOrd="0" presId="urn:microsoft.com/office/officeart/2005/8/layout/cycle6"/>
    <dgm:cxn modelId="{14737A56-ED06-4C2B-ACDE-9D67BFAC17E1}" srcId="{3F8CCB6F-EDF6-4103-A9C6-414149A02D78}" destId="{B9D15182-555C-49A9-8C8D-DE88C662E074}" srcOrd="0" destOrd="0" parTransId="{87B1007B-498F-4309-9B52-A8D6462EA6BB}" sibTransId="{D2EE7379-8422-4AFB-9EC1-FADA47E6B507}"/>
    <dgm:cxn modelId="{1D7C3301-F449-4566-A87F-51D23667D2AF}" type="presOf" srcId="{360F1072-CCB9-49DB-BF7A-00D893653857}" destId="{736611D6-3623-4B1C-B11B-2FE58E94B637}" srcOrd="0" destOrd="0" presId="urn:microsoft.com/office/officeart/2005/8/layout/cycle6"/>
    <dgm:cxn modelId="{42F6A88F-262E-4A9B-B7B1-18CD9579B4B5}" type="presOf" srcId="{B9D15182-555C-49A9-8C8D-DE88C662E074}" destId="{9D3FA613-C1A8-4221-9D0A-A2F79304060F}" srcOrd="0" destOrd="0" presId="urn:microsoft.com/office/officeart/2005/8/layout/cycle6"/>
    <dgm:cxn modelId="{891FB69F-FFCB-4C0B-9E61-F785F27C24FD}" type="presOf" srcId="{3F8CCB6F-EDF6-4103-A9C6-414149A02D78}" destId="{67BA7994-E689-4AA9-A5D8-C882ACC8DF4A}" srcOrd="0" destOrd="0" presId="urn:microsoft.com/office/officeart/2005/8/layout/cycle6"/>
    <dgm:cxn modelId="{D5CE2BDB-8643-4550-9EFB-425215534F5D}" srcId="{3F8CCB6F-EDF6-4103-A9C6-414149A02D78}" destId="{25CACBE3-E966-4D80-92C0-B1605287D6A2}" srcOrd="2" destOrd="0" parTransId="{BA6C59C2-1D98-43E0-9E2B-3B918CF7E36E}" sibTransId="{FE49076F-BC7C-4122-A813-BCC92235D7AD}"/>
    <dgm:cxn modelId="{47747815-E5D8-4428-8735-855D376DA179}" type="presOf" srcId="{CF1846B8-8A92-4A81-958D-20D7203BE53B}" destId="{6537D3EA-A2B4-403A-ABC3-0D0D39A5B53E}" srcOrd="0" destOrd="0" presId="urn:microsoft.com/office/officeart/2005/8/layout/cycle6"/>
    <dgm:cxn modelId="{BA9F5D65-C13A-4137-BA12-81135AD00D32}" type="presOf" srcId="{2E0BA6FF-942C-47A9-8DE0-17C130FE91A2}" destId="{F229C757-8B0E-4165-94B0-2BD855DA2083}" srcOrd="0" destOrd="0" presId="urn:microsoft.com/office/officeart/2005/8/layout/cycle6"/>
    <dgm:cxn modelId="{67A2B677-0E6B-464A-A5BB-83415B0D7F73}" srcId="{3F8CCB6F-EDF6-4103-A9C6-414149A02D78}" destId="{7EF5F964-EFFE-4D0D-A28D-AFBA41AA6893}" srcOrd="4" destOrd="0" parTransId="{9F171FD2-548E-4BD1-9C45-804B51D31EC0}" sibTransId="{7509E108-4775-4CBE-BBB4-B4B718AB7ABA}"/>
    <dgm:cxn modelId="{481259D2-4365-45C1-B9E1-ACAEF5685065}" type="presOf" srcId="{D2EE7379-8422-4AFB-9EC1-FADA47E6B507}" destId="{2A93D3F9-12FD-4B2E-BB41-930B5BC3CD2E}" srcOrd="0" destOrd="0" presId="urn:microsoft.com/office/officeart/2005/8/layout/cycle6"/>
    <dgm:cxn modelId="{81B4B74C-F689-4914-9D0F-A61B77A19701}" type="presOf" srcId="{7EF5F964-EFFE-4D0D-A28D-AFBA41AA6893}" destId="{24F52455-7BC0-47D2-A048-42063A708A22}" srcOrd="0" destOrd="0" presId="urn:microsoft.com/office/officeart/2005/8/layout/cycle6"/>
    <dgm:cxn modelId="{5BD44683-581E-473E-9509-267F009221DA}" type="presOf" srcId="{7509E108-4775-4CBE-BBB4-B4B718AB7ABA}" destId="{D6764914-4C06-4395-B9FE-5213C1668745}" srcOrd="0" destOrd="0" presId="urn:microsoft.com/office/officeart/2005/8/layout/cycle6"/>
    <dgm:cxn modelId="{6F03A26F-542A-4168-AC00-BB8CAB5CD013}" srcId="{3F8CCB6F-EDF6-4103-A9C6-414149A02D78}" destId="{360F1072-CCB9-49DB-BF7A-00D893653857}" srcOrd="1" destOrd="0" parTransId="{954FAFD8-880A-41CD-900B-85C8A7978666}" sibTransId="{2E0BA6FF-942C-47A9-8DE0-17C130FE91A2}"/>
    <dgm:cxn modelId="{07E86544-031E-49FE-9D12-7C6CCDBE5E2B}" srcId="{3F8CCB6F-EDF6-4103-A9C6-414149A02D78}" destId="{403F7423-7215-44AE-B0AE-A2788ACD3340}" srcOrd="3" destOrd="0" parTransId="{7042EC3A-FED9-4E9A-AD2C-7E1BB5D2ECD8}" sibTransId="{CF1846B8-8A92-4A81-958D-20D7203BE53B}"/>
    <dgm:cxn modelId="{703D1D89-16A4-4419-BFC3-63441C55A89F}" type="presOf" srcId="{25CACBE3-E966-4D80-92C0-B1605287D6A2}" destId="{EF79321A-95A3-47B6-8731-AAEC01EF4EAA}" srcOrd="0" destOrd="0" presId="urn:microsoft.com/office/officeart/2005/8/layout/cycle6"/>
    <dgm:cxn modelId="{2739B60D-C5A1-473A-88AF-25B5EB314E93}" type="presOf" srcId="{403F7423-7215-44AE-B0AE-A2788ACD3340}" destId="{596C6D63-C9D2-4AF1-BC2A-3CDCD39BB412}" srcOrd="0" destOrd="0" presId="urn:microsoft.com/office/officeart/2005/8/layout/cycle6"/>
    <dgm:cxn modelId="{B46109DB-CF70-4FEF-8F0C-F24F08C913F9}" type="presParOf" srcId="{67BA7994-E689-4AA9-A5D8-C882ACC8DF4A}" destId="{9D3FA613-C1A8-4221-9D0A-A2F79304060F}" srcOrd="0" destOrd="0" presId="urn:microsoft.com/office/officeart/2005/8/layout/cycle6"/>
    <dgm:cxn modelId="{6372E0D8-C3E7-4979-A1CC-0D79B3A39EE6}" type="presParOf" srcId="{67BA7994-E689-4AA9-A5D8-C882ACC8DF4A}" destId="{AEE8679D-F287-46B3-90BD-9BBA77BB6D3E}" srcOrd="1" destOrd="0" presId="urn:microsoft.com/office/officeart/2005/8/layout/cycle6"/>
    <dgm:cxn modelId="{99D5BB86-F5B0-4C12-8B0A-4C6FBAD9486A}" type="presParOf" srcId="{67BA7994-E689-4AA9-A5D8-C882ACC8DF4A}" destId="{2A93D3F9-12FD-4B2E-BB41-930B5BC3CD2E}" srcOrd="2" destOrd="0" presId="urn:microsoft.com/office/officeart/2005/8/layout/cycle6"/>
    <dgm:cxn modelId="{E4026423-EB49-44A8-AACA-25C0FA5E2999}" type="presParOf" srcId="{67BA7994-E689-4AA9-A5D8-C882ACC8DF4A}" destId="{736611D6-3623-4B1C-B11B-2FE58E94B637}" srcOrd="3" destOrd="0" presId="urn:microsoft.com/office/officeart/2005/8/layout/cycle6"/>
    <dgm:cxn modelId="{AF2763D7-2BAC-452F-8FD9-61FEE7D5CF71}" type="presParOf" srcId="{67BA7994-E689-4AA9-A5D8-C882ACC8DF4A}" destId="{B4E58E20-113B-4D58-9CAE-720E5EFE59F0}" srcOrd="4" destOrd="0" presId="urn:microsoft.com/office/officeart/2005/8/layout/cycle6"/>
    <dgm:cxn modelId="{268B10BA-82B2-44BD-BACB-A9E2CB879B0A}" type="presParOf" srcId="{67BA7994-E689-4AA9-A5D8-C882ACC8DF4A}" destId="{F229C757-8B0E-4165-94B0-2BD855DA2083}" srcOrd="5" destOrd="0" presId="urn:microsoft.com/office/officeart/2005/8/layout/cycle6"/>
    <dgm:cxn modelId="{C3A5B801-3577-41B4-A8C2-F27DF65A532E}" type="presParOf" srcId="{67BA7994-E689-4AA9-A5D8-C882ACC8DF4A}" destId="{EF79321A-95A3-47B6-8731-AAEC01EF4EAA}" srcOrd="6" destOrd="0" presId="urn:microsoft.com/office/officeart/2005/8/layout/cycle6"/>
    <dgm:cxn modelId="{5FFAE020-E510-4663-AB20-10C9F056A8F2}" type="presParOf" srcId="{67BA7994-E689-4AA9-A5D8-C882ACC8DF4A}" destId="{1A3E4822-1DAC-40D9-B3FE-638E1CB17096}" srcOrd="7" destOrd="0" presId="urn:microsoft.com/office/officeart/2005/8/layout/cycle6"/>
    <dgm:cxn modelId="{DC9C51D8-C93F-431F-BA61-DBD9ECE93B21}" type="presParOf" srcId="{67BA7994-E689-4AA9-A5D8-C882ACC8DF4A}" destId="{240A0BD8-EDEA-4F37-B03C-A5E8BB98D200}" srcOrd="8" destOrd="0" presId="urn:microsoft.com/office/officeart/2005/8/layout/cycle6"/>
    <dgm:cxn modelId="{8B8BAB4B-42D9-45CA-A9CE-830DF68456B4}" type="presParOf" srcId="{67BA7994-E689-4AA9-A5D8-C882ACC8DF4A}" destId="{596C6D63-C9D2-4AF1-BC2A-3CDCD39BB412}" srcOrd="9" destOrd="0" presId="urn:microsoft.com/office/officeart/2005/8/layout/cycle6"/>
    <dgm:cxn modelId="{2473F323-1229-46A1-B98E-FF4DB83C392B}" type="presParOf" srcId="{67BA7994-E689-4AA9-A5D8-C882ACC8DF4A}" destId="{45843DF2-5041-42D1-8CE4-AB05DC32339C}" srcOrd="10" destOrd="0" presId="urn:microsoft.com/office/officeart/2005/8/layout/cycle6"/>
    <dgm:cxn modelId="{6DC9BF7B-44EE-4311-8FDC-979B1E4F45F7}" type="presParOf" srcId="{67BA7994-E689-4AA9-A5D8-C882ACC8DF4A}" destId="{6537D3EA-A2B4-403A-ABC3-0D0D39A5B53E}" srcOrd="11" destOrd="0" presId="urn:microsoft.com/office/officeart/2005/8/layout/cycle6"/>
    <dgm:cxn modelId="{6CCC1928-4D0C-4940-9990-B3F0CC0F68EB}" type="presParOf" srcId="{67BA7994-E689-4AA9-A5D8-C882ACC8DF4A}" destId="{24F52455-7BC0-47D2-A048-42063A708A22}" srcOrd="12" destOrd="0" presId="urn:microsoft.com/office/officeart/2005/8/layout/cycle6"/>
    <dgm:cxn modelId="{38DD3327-F952-4B91-AD2F-88CDC8B6C72F}" type="presParOf" srcId="{67BA7994-E689-4AA9-A5D8-C882ACC8DF4A}" destId="{074422AD-AEA0-4189-88F2-E69CC10EBC01}" srcOrd="13" destOrd="0" presId="urn:microsoft.com/office/officeart/2005/8/layout/cycle6"/>
    <dgm:cxn modelId="{3042BD3C-569D-4FB3-8B85-A7FCE4C8AA26}" type="presParOf" srcId="{67BA7994-E689-4AA9-A5D8-C882ACC8DF4A}" destId="{D6764914-4C06-4395-B9FE-5213C1668745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3BB6C1-8DA2-4086-AC1E-3E8B86E6316D}" type="doc">
      <dgm:prSet loTypeId="urn:microsoft.com/office/officeart/2005/8/layout/matrix1" loCatId="matrix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0A14B44-794A-4EB3-B240-B747BB4D0AF5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pPr>
            <a:spcAft>
              <a:spcPts val="600"/>
            </a:spcAft>
          </a:pPr>
          <a:r>
            <a:rPr lang="en-US" sz="28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Discom</a:t>
          </a:r>
          <a:endParaRPr lang="en-US" sz="2800" dirty="0" smtClean="0">
            <a:solidFill>
              <a:schemeClr val="tx1">
                <a:lumMod val="85000"/>
                <a:lumOff val="15000"/>
              </a:schemeClr>
            </a:solidFill>
          </a:endParaRPr>
        </a:p>
        <a:p>
          <a:pPr>
            <a:spcAft>
              <a:spcPct val="35000"/>
            </a:spcAft>
          </a:pPr>
          <a:r>
            <a:rPr lang="en-US" sz="1400" dirty="0" smtClean="0">
              <a:hlinkClick xmlns:r="http://schemas.openxmlformats.org/officeDocument/2006/relationships" r:id="" action="ppaction://noaction"/>
            </a:rPr>
            <a:t>Governed by Companies Act</a:t>
          </a:r>
          <a:endParaRPr lang="en-US" sz="1400" dirty="0"/>
        </a:p>
      </dgm:t>
    </dgm:pt>
    <dgm:pt modelId="{C2D62439-6D68-404F-807D-F25E8CB449BE}" type="parTrans" cxnId="{0A4FC7B2-8B67-48F3-9F95-D1A26D48E0D0}">
      <dgm:prSet/>
      <dgm:spPr/>
      <dgm:t>
        <a:bodyPr/>
        <a:lstStyle/>
        <a:p>
          <a:endParaRPr lang="en-US" sz="2800"/>
        </a:p>
      </dgm:t>
    </dgm:pt>
    <dgm:pt modelId="{EB22979F-5E4D-465C-8C13-F0C41D5246BB}" type="sibTrans" cxnId="{0A4FC7B2-8B67-48F3-9F95-D1A26D48E0D0}">
      <dgm:prSet/>
      <dgm:spPr/>
      <dgm:t>
        <a:bodyPr/>
        <a:lstStyle/>
        <a:p>
          <a:endParaRPr lang="en-US" sz="2800"/>
        </a:p>
      </dgm:t>
    </dgm:pt>
    <dgm:pt modelId="{63315F46-8BAD-4646-85B5-16008AE35A00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EA 2003</a:t>
          </a:r>
        </a:p>
        <a:p>
          <a:r>
            <a:rPr lang="en-US" sz="1800" dirty="0" smtClean="0">
              <a:solidFill>
                <a:schemeClr val="bg1"/>
              </a:solidFill>
            </a:rPr>
            <a:t>(National)</a:t>
          </a:r>
          <a:endParaRPr lang="en-US" sz="2400" dirty="0">
            <a:solidFill>
              <a:schemeClr val="bg1"/>
            </a:solidFill>
          </a:endParaRPr>
        </a:p>
      </dgm:t>
    </dgm:pt>
    <dgm:pt modelId="{0453F87E-CACE-4F3D-8AB9-F41C6580D2E8}" type="parTrans" cxnId="{A9F41B17-AE03-459F-A21B-CCE9750D4A7F}">
      <dgm:prSet/>
      <dgm:spPr/>
      <dgm:t>
        <a:bodyPr/>
        <a:lstStyle/>
        <a:p>
          <a:endParaRPr lang="en-US" sz="2800"/>
        </a:p>
      </dgm:t>
    </dgm:pt>
    <dgm:pt modelId="{ECC37481-ED0D-4D29-8C25-C67649155D1E}" type="sibTrans" cxnId="{A9F41B17-AE03-459F-A21B-CCE9750D4A7F}">
      <dgm:prSet/>
      <dgm:spPr/>
      <dgm:t>
        <a:bodyPr/>
        <a:lstStyle/>
        <a:p>
          <a:endParaRPr lang="en-US" sz="2800"/>
        </a:p>
      </dgm:t>
    </dgm:pt>
    <dgm:pt modelId="{217F2D86-ABC8-471A-B73A-FA81457A7333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NTP, NEP</a:t>
          </a:r>
        </a:p>
        <a:p>
          <a:r>
            <a:rPr lang="en-US" sz="1800" dirty="0" smtClean="0">
              <a:solidFill>
                <a:schemeClr val="bg1"/>
              </a:solidFill>
            </a:rPr>
            <a:t>(National)</a:t>
          </a:r>
          <a:endParaRPr lang="en-US" sz="1800" dirty="0">
            <a:solidFill>
              <a:schemeClr val="bg1"/>
            </a:solidFill>
          </a:endParaRPr>
        </a:p>
      </dgm:t>
    </dgm:pt>
    <dgm:pt modelId="{8F91F4B2-9C9E-42F5-A0A5-D713F5A3310F}" type="parTrans" cxnId="{34D53339-7FF6-447A-BB4D-3C9AE0369033}">
      <dgm:prSet/>
      <dgm:spPr/>
      <dgm:t>
        <a:bodyPr/>
        <a:lstStyle/>
        <a:p>
          <a:endParaRPr lang="en-US" sz="2800"/>
        </a:p>
      </dgm:t>
    </dgm:pt>
    <dgm:pt modelId="{6E8EADC9-941A-4404-B52E-75993043C7A6}" type="sibTrans" cxnId="{34D53339-7FF6-447A-BB4D-3C9AE0369033}">
      <dgm:prSet/>
      <dgm:spPr/>
      <dgm:t>
        <a:bodyPr/>
        <a:lstStyle/>
        <a:p>
          <a:endParaRPr lang="en-US" sz="2800"/>
        </a:p>
      </dgm:t>
    </dgm:pt>
    <dgm:pt modelId="{0E015AF6-9BF4-450E-B497-62D5761FFBE7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2400" dirty="0" smtClean="0"/>
            <a:t>CERC Regulations</a:t>
          </a:r>
        </a:p>
        <a:p>
          <a:r>
            <a:rPr lang="en-US" sz="1800" dirty="0" smtClean="0">
              <a:solidFill>
                <a:schemeClr val="bg1"/>
              </a:solidFill>
            </a:rPr>
            <a:t>(Inter-State)</a:t>
          </a:r>
          <a:endParaRPr lang="en-US" sz="1800" dirty="0">
            <a:solidFill>
              <a:schemeClr val="bg1"/>
            </a:solidFill>
          </a:endParaRPr>
        </a:p>
      </dgm:t>
    </dgm:pt>
    <dgm:pt modelId="{58D239FB-01E5-45B1-A455-364B9443D964}" type="parTrans" cxnId="{4BC8B070-D6BC-468F-8752-EC2383865754}">
      <dgm:prSet/>
      <dgm:spPr/>
      <dgm:t>
        <a:bodyPr/>
        <a:lstStyle/>
        <a:p>
          <a:endParaRPr lang="en-US" sz="2800"/>
        </a:p>
      </dgm:t>
    </dgm:pt>
    <dgm:pt modelId="{D12EBEC1-A9A9-4FBE-ACB8-BA5EE3E5A10A}" type="sibTrans" cxnId="{4BC8B070-D6BC-468F-8752-EC2383865754}">
      <dgm:prSet/>
      <dgm:spPr/>
      <dgm:t>
        <a:bodyPr/>
        <a:lstStyle/>
        <a:p>
          <a:endParaRPr lang="en-US" sz="2800"/>
        </a:p>
      </dgm:t>
    </dgm:pt>
    <dgm:pt modelId="{3F7381E7-A29F-4621-B193-680D0F5DE12C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400" dirty="0" smtClean="0"/>
            <a:t>SERC Regulations</a:t>
          </a:r>
        </a:p>
        <a:p>
          <a:r>
            <a:rPr lang="en-US" sz="1800" dirty="0" smtClean="0">
              <a:solidFill>
                <a:schemeClr val="bg1"/>
              </a:solidFill>
            </a:rPr>
            <a:t>(Intra-State)</a:t>
          </a:r>
          <a:endParaRPr lang="en-US" sz="1800" dirty="0">
            <a:solidFill>
              <a:schemeClr val="bg1"/>
            </a:solidFill>
          </a:endParaRPr>
        </a:p>
      </dgm:t>
    </dgm:pt>
    <dgm:pt modelId="{9F19ED50-D96F-4DD2-8CBF-9E1CAAEB2EFF}" type="parTrans" cxnId="{F57DC2C9-6F4F-4887-B72B-44B402FED1D0}">
      <dgm:prSet/>
      <dgm:spPr/>
      <dgm:t>
        <a:bodyPr/>
        <a:lstStyle/>
        <a:p>
          <a:endParaRPr lang="en-US" sz="2800"/>
        </a:p>
      </dgm:t>
    </dgm:pt>
    <dgm:pt modelId="{50243EBA-85E1-4F7E-9408-7E456778C8BC}" type="sibTrans" cxnId="{F57DC2C9-6F4F-4887-B72B-44B402FED1D0}">
      <dgm:prSet/>
      <dgm:spPr/>
      <dgm:t>
        <a:bodyPr/>
        <a:lstStyle/>
        <a:p>
          <a:endParaRPr lang="en-US" sz="2800"/>
        </a:p>
      </dgm:t>
    </dgm:pt>
    <dgm:pt modelId="{68CFB5AD-527E-4CF1-A962-811E998C8CAC}" type="pres">
      <dgm:prSet presAssocID="{613BB6C1-8DA2-4086-AC1E-3E8B86E6316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F5109F-3099-4C6A-A688-108CFBA70C9F}" type="pres">
      <dgm:prSet presAssocID="{613BB6C1-8DA2-4086-AC1E-3E8B86E6316D}" presName="matrix" presStyleCnt="0"/>
      <dgm:spPr/>
      <dgm:t>
        <a:bodyPr/>
        <a:lstStyle/>
        <a:p>
          <a:endParaRPr lang="en-US"/>
        </a:p>
      </dgm:t>
    </dgm:pt>
    <dgm:pt modelId="{B1EB2F4E-0716-478C-A285-58ECB7F2EE82}" type="pres">
      <dgm:prSet presAssocID="{613BB6C1-8DA2-4086-AC1E-3E8B86E6316D}" presName="tile1" presStyleLbl="node1" presStyleIdx="0" presStyleCnt="4"/>
      <dgm:spPr/>
      <dgm:t>
        <a:bodyPr/>
        <a:lstStyle/>
        <a:p>
          <a:endParaRPr lang="en-US"/>
        </a:p>
      </dgm:t>
    </dgm:pt>
    <dgm:pt modelId="{B161AA4C-BE94-40D5-8887-5AFD93A8B6E3}" type="pres">
      <dgm:prSet presAssocID="{613BB6C1-8DA2-4086-AC1E-3E8B86E6316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9FB438-5F90-4EAA-A9FA-614935ADB702}" type="pres">
      <dgm:prSet presAssocID="{613BB6C1-8DA2-4086-AC1E-3E8B86E6316D}" presName="tile2" presStyleLbl="node1" presStyleIdx="1" presStyleCnt="4"/>
      <dgm:spPr/>
      <dgm:t>
        <a:bodyPr/>
        <a:lstStyle/>
        <a:p>
          <a:endParaRPr lang="en-US"/>
        </a:p>
      </dgm:t>
    </dgm:pt>
    <dgm:pt modelId="{E9039E0B-1447-40A3-AF09-F5C652B780CD}" type="pres">
      <dgm:prSet presAssocID="{613BB6C1-8DA2-4086-AC1E-3E8B86E6316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3D0ED4-CD5A-493D-B54F-25AD7527129E}" type="pres">
      <dgm:prSet presAssocID="{613BB6C1-8DA2-4086-AC1E-3E8B86E6316D}" presName="tile3" presStyleLbl="node1" presStyleIdx="2" presStyleCnt="4"/>
      <dgm:spPr/>
      <dgm:t>
        <a:bodyPr/>
        <a:lstStyle/>
        <a:p>
          <a:endParaRPr lang="en-US"/>
        </a:p>
      </dgm:t>
    </dgm:pt>
    <dgm:pt modelId="{EA05FCE8-4C2D-4657-A1AE-38711A89C6AE}" type="pres">
      <dgm:prSet presAssocID="{613BB6C1-8DA2-4086-AC1E-3E8B86E6316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DA574-8836-4AC2-A1AD-BC650BA64752}" type="pres">
      <dgm:prSet presAssocID="{613BB6C1-8DA2-4086-AC1E-3E8B86E6316D}" presName="tile4" presStyleLbl="node1" presStyleIdx="3" presStyleCnt="4"/>
      <dgm:spPr/>
      <dgm:t>
        <a:bodyPr/>
        <a:lstStyle/>
        <a:p>
          <a:endParaRPr lang="en-US"/>
        </a:p>
      </dgm:t>
    </dgm:pt>
    <dgm:pt modelId="{D2A815C3-CD5B-4B7C-A062-0708A3CC0369}" type="pres">
      <dgm:prSet presAssocID="{613BB6C1-8DA2-4086-AC1E-3E8B86E6316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D031BB-4A4E-482A-A65A-F1572CB1927C}" type="pres">
      <dgm:prSet presAssocID="{613BB6C1-8DA2-4086-AC1E-3E8B86E6316D}" presName="centerTile" presStyleLbl="fgShp" presStyleIdx="0" presStyleCnt="1" custScaleX="133333" custScaleY="130000" custLinFactNeighborX="0" custLinFactNeighborY="-250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05669EEC-FFFB-434B-AD4B-B121FDFB63B4}" type="presOf" srcId="{3F7381E7-A29F-4621-B193-680D0F5DE12C}" destId="{3E3DA574-8836-4AC2-A1AD-BC650BA64752}" srcOrd="0" destOrd="0" presId="urn:microsoft.com/office/officeart/2005/8/layout/matrix1"/>
    <dgm:cxn modelId="{EE8326B7-E010-453F-8B44-921A1A302641}" type="presOf" srcId="{217F2D86-ABC8-471A-B73A-FA81457A7333}" destId="{199FB438-5F90-4EAA-A9FA-614935ADB702}" srcOrd="0" destOrd="0" presId="urn:microsoft.com/office/officeart/2005/8/layout/matrix1"/>
    <dgm:cxn modelId="{A9F41B17-AE03-459F-A21B-CCE9750D4A7F}" srcId="{A0A14B44-794A-4EB3-B240-B747BB4D0AF5}" destId="{63315F46-8BAD-4646-85B5-16008AE35A00}" srcOrd="0" destOrd="0" parTransId="{0453F87E-CACE-4F3D-8AB9-F41C6580D2E8}" sibTransId="{ECC37481-ED0D-4D29-8C25-C67649155D1E}"/>
    <dgm:cxn modelId="{000C539A-CF98-45F0-BC24-A1E00E42C0DC}" type="presOf" srcId="{613BB6C1-8DA2-4086-AC1E-3E8B86E6316D}" destId="{68CFB5AD-527E-4CF1-A962-811E998C8CAC}" srcOrd="0" destOrd="0" presId="urn:microsoft.com/office/officeart/2005/8/layout/matrix1"/>
    <dgm:cxn modelId="{B1F29C27-7DD8-4B68-9504-871C554C2D85}" type="presOf" srcId="{3F7381E7-A29F-4621-B193-680D0F5DE12C}" destId="{D2A815C3-CD5B-4B7C-A062-0708A3CC0369}" srcOrd="1" destOrd="0" presId="urn:microsoft.com/office/officeart/2005/8/layout/matrix1"/>
    <dgm:cxn modelId="{B9964233-8208-4B77-ACDD-4E9E948CD052}" type="presOf" srcId="{0E015AF6-9BF4-450E-B497-62D5761FFBE7}" destId="{EA05FCE8-4C2D-4657-A1AE-38711A89C6AE}" srcOrd="1" destOrd="0" presId="urn:microsoft.com/office/officeart/2005/8/layout/matrix1"/>
    <dgm:cxn modelId="{0A4FC7B2-8B67-48F3-9F95-D1A26D48E0D0}" srcId="{613BB6C1-8DA2-4086-AC1E-3E8B86E6316D}" destId="{A0A14B44-794A-4EB3-B240-B747BB4D0AF5}" srcOrd="0" destOrd="0" parTransId="{C2D62439-6D68-404F-807D-F25E8CB449BE}" sibTransId="{EB22979F-5E4D-465C-8C13-F0C41D5246BB}"/>
    <dgm:cxn modelId="{5E9CD897-8E41-40FE-8667-7E01F8E86D6B}" type="presOf" srcId="{0E015AF6-9BF4-450E-B497-62D5761FFBE7}" destId="{5E3D0ED4-CD5A-493D-B54F-25AD7527129E}" srcOrd="0" destOrd="0" presId="urn:microsoft.com/office/officeart/2005/8/layout/matrix1"/>
    <dgm:cxn modelId="{C15CFDFC-7E61-401A-8640-6067B5249CA0}" type="presOf" srcId="{63315F46-8BAD-4646-85B5-16008AE35A00}" destId="{B1EB2F4E-0716-478C-A285-58ECB7F2EE82}" srcOrd="0" destOrd="0" presId="urn:microsoft.com/office/officeart/2005/8/layout/matrix1"/>
    <dgm:cxn modelId="{34D53339-7FF6-447A-BB4D-3C9AE0369033}" srcId="{A0A14B44-794A-4EB3-B240-B747BB4D0AF5}" destId="{217F2D86-ABC8-471A-B73A-FA81457A7333}" srcOrd="1" destOrd="0" parTransId="{8F91F4B2-9C9E-42F5-A0A5-D713F5A3310F}" sibTransId="{6E8EADC9-941A-4404-B52E-75993043C7A6}"/>
    <dgm:cxn modelId="{F57DC2C9-6F4F-4887-B72B-44B402FED1D0}" srcId="{A0A14B44-794A-4EB3-B240-B747BB4D0AF5}" destId="{3F7381E7-A29F-4621-B193-680D0F5DE12C}" srcOrd="3" destOrd="0" parTransId="{9F19ED50-D96F-4DD2-8CBF-9E1CAAEB2EFF}" sibTransId="{50243EBA-85E1-4F7E-9408-7E456778C8BC}"/>
    <dgm:cxn modelId="{4BC8B070-D6BC-468F-8752-EC2383865754}" srcId="{A0A14B44-794A-4EB3-B240-B747BB4D0AF5}" destId="{0E015AF6-9BF4-450E-B497-62D5761FFBE7}" srcOrd="2" destOrd="0" parTransId="{58D239FB-01E5-45B1-A455-364B9443D964}" sibTransId="{D12EBEC1-A9A9-4FBE-ACB8-BA5EE3E5A10A}"/>
    <dgm:cxn modelId="{793050A3-E2EB-41FF-96F0-392DA989E2CD}" type="presOf" srcId="{63315F46-8BAD-4646-85B5-16008AE35A00}" destId="{B161AA4C-BE94-40D5-8887-5AFD93A8B6E3}" srcOrd="1" destOrd="0" presId="urn:microsoft.com/office/officeart/2005/8/layout/matrix1"/>
    <dgm:cxn modelId="{573D0885-6424-482A-96BA-B48C708DEA5D}" type="presOf" srcId="{217F2D86-ABC8-471A-B73A-FA81457A7333}" destId="{E9039E0B-1447-40A3-AF09-F5C652B780CD}" srcOrd="1" destOrd="0" presId="urn:microsoft.com/office/officeart/2005/8/layout/matrix1"/>
    <dgm:cxn modelId="{EEFB9D94-4C18-4100-A95B-180BD89998A2}" type="presOf" srcId="{A0A14B44-794A-4EB3-B240-B747BB4D0AF5}" destId="{2AD031BB-4A4E-482A-A65A-F1572CB1927C}" srcOrd="0" destOrd="0" presId="urn:microsoft.com/office/officeart/2005/8/layout/matrix1"/>
    <dgm:cxn modelId="{4A42836C-B485-4C58-992D-07456655FCD3}" type="presParOf" srcId="{68CFB5AD-527E-4CF1-A962-811E998C8CAC}" destId="{D7F5109F-3099-4C6A-A688-108CFBA70C9F}" srcOrd="0" destOrd="0" presId="urn:microsoft.com/office/officeart/2005/8/layout/matrix1"/>
    <dgm:cxn modelId="{18339B8D-0C83-4C64-B354-B7295A8AF441}" type="presParOf" srcId="{D7F5109F-3099-4C6A-A688-108CFBA70C9F}" destId="{B1EB2F4E-0716-478C-A285-58ECB7F2EE82}" srcOrd="0" destOrd="0" presId="urn:microsoft.com/office/officeart/2005/8/layout/matrix1"/>
    <dgm:cxn modelId="{6FA3412E-6F82-4BE1-8495-BC09FE929CC0}" type="presParOf" srcId="{D7F5109F-3099-4C6A-A688-108CFBA70C9F}" destId="{B161AA4C-BE94-40D5-8887-5AFD93A8B6E3}" srcOrd="1" destOrd="0" presId="urn:microsoft.com/office/officeart/2005/8/layout/matrix1"/>
    <dgm:cxn modelId="{D67D9ED6-4CE2-43CA-8A43-08F418C7B521}" type="presParOf" srcId="{D7F5109F-3099-4C6A-A688-108CFBA70C9F}" destId="{199FB438-5F90-4EAA-A9FA-614935ADB702}" srcOrd="2" destOrd="0" presId="urn:microsoft.com/office/officeart/2005/8/layout/matrix1"/>
    <dgm:cxn modelId="{6D1B5C1D-2FD7-4C75-9B6F-78C34315886C}" type="presParOf" srcId="{D7F5109F-3099-4C6A-A688-108CFBA70C9F}" destId="{E9039E0B-1447-40A3-AF09-F5C652B780CD}" srcOrd="3" destOrd="0" presId="urn:microsoft.com/office/officeart/2005/8/layout/matrix1"/>
    <dgm:cxn modelId="{EECC90C7-FEFC-4120-BE1B-115D5348BA1F}" type="presParOf" srcId="{D7F5109F-3099-4C6A-A688-108CFBA70C9F}" destId="{5E3D0ED4-CD5A-493D-B54F-25AD7527129E}" srcOrd="4" destOrd="0" presId="urn:microsoft.com/office/officeart/2005/8/layout/matrix1"/>
    <dgm:cxn modelId="{709D5E62-15C9-4F57-A9EC-8BD8EE63DE34}" type="presParOf" srcId="{D7F5109F-3099-4C6A-A688-108CFBA70C9F}" destId="{EA05FCE8-4C2D-4657-A1AE-38711A89C6AE}" srcOrd="5" destOrd="0" presId="urn:microsoft.com/office/officeart/2005/8/layout/matrix1"/>
    <dgm:cxn modelId="{79AF732D-A154-404D-B798-CB8A0A7A6503}" type="presParOf" srcId="{D7F5109F-3099-4C6A-A688-108CFBA70C9F}" destId="{3E3DA574-8836-4AC2-A1AD-BC650BA64752}" srcOrd="6" destOrd="0" presId="urn:microsoft.com/office/officeart/2005/8/layout/matrix1"/>
    <dgm:cxn modelId="{CC346DE6-1D51-43D8-A00B-0640AD921F48}" type="presParOf" srcId="{D7F5109F-3099-4C6A-A688-108CFBA70C9F}" destId="{D2A815C3-CD5B-4B7C-A062-0708A3CC0369}" srcOrd="7" destOrd="0" presId="urn:microsoft.com/office/officeart/2005/8/layout/matrix1"/>
    <dgm:cxn modelId="{9795C9D8-7D10-422E-8112-3AD0AFF2A80A}" type="presParOf" srcId="{68CFB5AD-527E-4CF1-A962-811E998C8CAC}" destId="{2AD031BB-4A4E-482A-A65A-F1572CB1927C}" srcOrd="1" destOrd="0" presId="urn:microsoft.com/office/officeart/2005/8/layout/matrix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DC6268-B7BF-44FB-91B1-07729C12745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1A5514-5249-4DBC-9831-64B4497CC3B3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</a:rPr>
            <a:t>Transparent Billing and Information Dissemination</a:t>
          </a:r>
          <a:endParaRPr lang="en-US" sz="2000" dirty="0">
            <a:solidFill>
              <a:schemeClr val="tx1"/>
            </a:solidFill>
          </a:endParaRPr>
        </a:p>
      </dgm:t>
    </dgm:pt>
    <dgm:pt modelId="{B6B3D2B8-E35D-42B2-8EC3-9571D17E083B}" type="parTrans" cxnId="{5E1CDF48-7423-4ED9-B9C9-EBAE7CFB5C17}">
      <dgm:prSet/>
      <dgm:spPr/>
      <dgm:t>
        <a:bodyPr/>
        <a:lstStyle/>
        <a:p>
          <a:endParaRPr lang="en-US"/>
        </a:p>
      </dgm:t>
    </dgm:pt>
    <dgm:pt modelId="{4FBE0F87-1523-4C44-B3BD-3061946BC92F}" type="sibTrans" cxnId="{5E1CDF48-7423-4ED9-B9C9-EBAE7CFB5C17}">
      <dgm:prSet/>
      <dgm:spPr/>
      <dgm:t>
        <a:bodyPr/>
        <a:lstStyle/>
        <a:p>
          <a:endParaRPr lang="en-US"/>
        </a:p>
      </dgm:t>
    </dgm:pt>
    <dgm:pt modelId="{FFFE0F7B-BB48-479D-AE89-4BF4F3631967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</a:rPr>
            <a:t>Energy Usage Information</a:t>
          </a:r>
          <a:endParaRPr lang="en-US" sz="2000" dirty="0">
            <a:solidFill>
              <a:schemeClr val="tx1"/>
            </a:solidFill>
          </a:endParaRPr>
        </a:p>
      </dgm:t>
    </dgm:pt>
    <dgm:pt modelId="{D30398D6-25FB-42AB-B465-33043A8FFF1A}" type="parTrans" cxnId="{3C525886-7D9E-486D-88B5-A075005983C6}">
      <dgm:prSet/>
      <dgm:spPr/>
      <dgm:t>
        <a:bodyPr/>
        <a:lstStyle/>
        <a:p>
          <a:endParaRPr lang="en-US"/>
        </a:p>
      </dgm:t>
    </dgm:pt>
    <dgm:pt modelId="{1957FB29-A7C7-4FE2-A4A3-2CFF2DF386E7}" type="sibTrans" cxnId="{3C525886-7D9E-486D-88B5-A075005983C6}">
      <dgm:prSet/>
      <dgm:spPr/>
      <dgm:t>
        <a:bodyPr/>
        <a:lstStyle/>
        <a:p>
          <a:endParaRPr lang="en-US"/>
        </a:p>
      </dgm:t>
    </dgm:pt>
    <dgm:pt modelId="{2973BEEE-6834-4ED1-87C3-602D16606F96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</a:rPr>
            <a:t>Education and Awareness</a:t>
          </a:r>
          <a:endParaRPr lang="en-US" sz="2000" dirty="0">
            <a:solidFill>
              <a:schemeClr val="tx1"/>
            </a:solidFill>
          </a:endParaRPr>
        </a:p>
      </dgm:t>
    </dgm:pt>
    <dgm:pt modelId="{A29D304A-C93A-4607-A58E-7B7B3CD24920}" type="parTrans" cxnId="{DECF0C6F-80F4-49B9-BB0A-C00CB914D117}">
      <dgm:prSet/>
      <dgm:spPr/>
      <dgm:t>
        <a:bodyPr/>
        <a:lstStyle/>
        <a:p>
          <a:endParaRPr lang="en-US"/>
        </a:p>
      </dgm:t>
    </dgm:pt>
    <dgm:pt modelId="{0F8B2316-422C-41B5-9989-AFA9FA581B76}" type="sibTrans" cxnId="{DECF0C6F-80F4-49B9-BB0A-C00CB914D117}">
      <dgm:prSet/>
      <dgm:spPr/>
      <dgm:t>
        <a:bodyPr/>
        <a:lstStyle/>
        <a:p>
          <a:endParaRPr lang="en-US"/>
        </a:p>
      </dgm:t>
    </dgm:pt>
    <dgm:pt modelId="{88011757-68A7-4D1C-9230-7A43AD497BFB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</a:rPr>
            <a:t>Feedback and Surveys</a:t>
          </a:r>
          <a:endParaRPr lang="en-US" sz="2000" dirty="0">
            <a:solidFill>
              <a:schemeClr val="tx1"/>
            </a:solidFill>
          </a:endParaRPr>
        </a:p>
      </dgm:t>
    </dgm:pt>
    <dgm:pt modelId="{1303A02D-BE55-4179-BC1D-7E21D92C7564}" type="parTrans" cxnId="{7AFE3C32-7C54-4513-97EB-38406C5C33AA}">
      <dgm:prSet/>
      <dgm:spPr/>
      <dgm:t>
        <a:bodyPr/>
        <a:lstStyle/>
        <a:p>
          <a:endParaRPr lang="en-US"/>
        </a:p>
      </dgm:t>
    </dgm:pt>
    <dgm:pt modelId="{A1D0AA75-E14E-4D06-B891-EBCA9C9798CB}" type="sibTrans" cxnId="{7AFE3C32-7C54-4513-97EB-38406C5C33AA}">
      <dgm:prSet/>
      <dgm:spPr/>
      <dgm:t>
        <a:bodyPr/>
        <a:lstStyle/>
        <a:p>
          <a:endParaRPr lang="en-US"/>
        </a:p>
      </dgm:t>
    </dgm:pt>
    <dgm:pt modelId="{CAFB98E4-2358-4A02-91A2-083F1B8BD84D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</a:rPr>
            <a:t>Digital Platforms</a:t>
          </a:r>
          <a:endParaRPr lang="en-US" sz="2000" dirty="0">
            <a:solidFill>
              <a:schemeClr val="tx1"/>
            </a:solidFill>
          </a:endParaRPr>
        </a:p>
      </dgm:t>
    </dgm:pt>
    <dgm:pt modelId="{BF28307A-71D4-4AC4-BE71-89870ADC8C57}" type="parTrans" cxnId="{AFAA4CB1-4116-431D-BA33-DF18137A2127}">
      <dgm:prSet/>
      <dgm:spPr/>
      <dgm:t>
        <a:bodyPr/>
        <a:lstStyle/>
        <a:p>
          <a:endParaRPr lang="en-US"/>
        </a:p>
      </dgm:t>
    </dgm:pt>
    <dgm:pt modelId="{B7500CEE-7218-4C0B-AADC-E738EB97B6E1}" type="sibTrans" cxnId="{AFAA4CB1-4116-431D-BA33-DF18137A2127}">
      <dgm:prSet/>
      <dgm:spPr/>
      <dgm:t>
        <a:bodyPr/>
        <a:lstStyle/>
        <a:p>
          <a:endParaRPr lang="en-US"/>
        </a:p>
      </dgm:t>
    </dgm:pt>
    <dgm:pt modelId="{C0C67511-035B-4273-92B6-937962AEFFD4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 smtClean="0"/>
            <a:t>Clear &amp; easily understandable electricity bill, outlining usage and charges.</a:t>
          </a:r>
          <a:endParaRPr lang="en-US" sz="1400" b="1" dirty="0"/>
        </a:p>
      </dgm:t>
    </dgm:pt>
    <dgm:pt modelId="{2C569166-3578-4A58-A610-B5F96196C46C}" type="parTrans" cxnId="{88A0D23B-B1B6-4C3C-8A3C-F7BE3BC56710}">
      <dgm:prSet/>
      <dgm:spPr/>
      <dgm:t>
        <a:bodyPr/>
        <a:lstStyle/>
        <a:p>
          <a:endParaRPr lang="en-US"/>
        </a:p>
      </dgm:t>
    </dgm:pt>
    <dgm:pt modelId="{F8B647AF-2A87-4C5D-BC0C-166C0D5E35AD}" type="sibTrans" cxnId="{88A0D23B-B1B6-4C3C-8A3C-F7BE3BC56710}">
      <dgm:prSet/>
      <dgm:spPr/>
      <dgm:t>
        <a:bodyPr/>
        <a:lstStyle/>
        <a:p>
          <a:endParaRPr lang="en-US"/>
        </a:p>
      </dgm:t>
    </dgm:pt>
    <dgm:pt modelId="{6F9500B7-53BD-4246-BCDE-3A744081DFD1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 smtClean="0"/>
            <a:t>Share information about tariff structures, billing cycles changes in advance.</a:t>
          </a:r>
          <a:endParaRPr lang="en-US" sz="1400" b="1" dirty="0"/>
        </a:p>
      </dgm:t>
    </dgm:pt>
    <dgm:pt modelId="{ED37CA99-8A16-4BD8-9FE5-71187F9FF1A7}" type="parTrans" cxnId="{CFE3E00D-D614-40D8-BF04-CBDD69EF6A12}">
      <dgm:prSet/>
      <dgm:spPr/>
      <dgm:t>
        <a:bodyPr/>
        <a:lstStyle/>
        <a:p>
          <a:endParaRPr lang="en-US"/>
        </a:p>
      </dgm:t>
    </dgm:pt>
    <dgm:pt modelId="{DBA6EAEE-8879-49EE-A550-F2BC36AFDBEF}" type="sibTrans" cxnId="{CFE3E00D-D614-40D8-BF04-CBDD69EF6A12}">
      <dgm:prSet/>
      <dgm:spPr/>
      <dgm:t>
        <a:bodyPr/>
        <a:lstStyle/>
        <a:p>
          <a:endParaRPr lang="en-US"/>
        </a:p>
      </dgm:t>
    </dgm:pt>
    <dgm:pt modelId="{E3A5E807-5A1A-49C3-9412-6CB803C247F5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 smtClean="0"/>
            <a:t>Offer online platforms for consumers to access billing history and usage patterns.</a:t>
          </a:r>
          <a:endParaRPr lang="en-US" sz="1400" b="1" dirty="0"/>
        </a:p>
      </dgm:t>
    </dgm:pt>
    <dgm:pt modelId="{B76DDA4A-30FB-49C4-A16E-392285A711C7}" type="parTrans" cxnId="{71D44FF9-9199-4541-A197-18AAFDC07112}">
      <dgm:prSet/>
      <dgm:spPr/>
      <dgm:t>
        <a:bodyPr/>
        <a:lstStyle/>
        <a:p>
          <a:endParaRPr lang="en-US"/>
        </a:p>
      </dgm:t>
    </dgm:pt>
    <dgm:pt modelId="{F6FEF362-5BFF-4AE2-82BC-8562E51D4717}" type="sibTrans" cxnId="{71D44FF9-9199-4541-A197-18AAFDC07112}">
      <dgm:prSet/>
      <dgm:spPr/>
      <dgm:t>
        <a:bodyPr/>
        <a:lstStyle/>
        <a:p>
          <a:endParaRPr lang="en-US"/>
        </a:p>
      </dgm:t>
    </dgm:pt>
    <dgm:pt modelId="{5752B82D-EFC6-4264-8FE9-03247082681A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 smtClean="0"/>
            <a:t>Implement smart metering to enable consumers to monitor real-time energy consumption.</a:t>
          </a:r>
          <a:endParaRPr lang="en-US" sz="1400" b="1" dirty="0"/>
        </a:p>
      </dgm:t>
    </dgm:pt>
    <dgm:pt modelId="{2E9D06B3-107F-453E-88AB-F51E41276AC0}" type="parTrans" cxnId="{5C4745D1-42A8-411B-A5E7-9A60FD3B8F4B}">
      <dgm:prSet/>
      <dgm:spPr/>
      <dgm:t>
        <a:bodyPr/>
        <a:lstStyle/>
        <a:p>
          <a:endParaRPr lang="en-US"/>
        </a:p>
      </dgm:t>
    </dgm:pt>
    <dgm:pt modelId="{6FE83F9B-88DB-4A0E-B0F0-783432793F51}" type="sibTrans" cxnId="{5C4745D1-42A8-411B-A5E7-9A60FD3B8F4B}">
      <dgm:prSet/>
      <dgm:spPr/>
      <dgm:t>
        <a:bodyPr/>
        <a:lstStyle/>
        <a:p>
          <a:endParaRPr lang="en-US"/>
        </a:p>
      </dgm:t>
    </dgm:pt>
    <dgm:pt modelId="{3543E476-337A-4429-B7BF-212F873F64A9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 smtClean="0"/>
            <a:t>Offer energy efficiency tips and personalized recommendations for reducing consumption and costs.</a:t>
          </a:r>
          <a:endParaRPr lang="en-US" sz="1400" b="1" dirty="0"/>
        </a:p>
      </dgm:t>
    </dgm:pt>
    <dgm:pt modelId="{38B96E7E-C716-4E22-B57E-EABC1BD671B0}" type="parTrans" cxnId="{013DA081-5297-44FB-8EBF-5A57C8BECFA4}">
      <dgm:prSet/>
      <dgm:spPr/>
      <dgm:t>
        <a:bodyPr/>
        <a:lstStyle/>
        <a:p>
          <a:endParaRPr lang="en-US"/>
        </a:p>
      </dgm:t>
    </dgm:pt>
    <dgm:pt modelId="{42DC3E02-64CB-4A43-A1AA-96AF67E78511}" type="sibTrans" cxnId="{013DA081-5297-44FB-8EBF-5A57C8BECFA4}">
      <dgm:prSet/>
      <dgm:spPr/>
      <dgm:t>
        <a:bodyPr/>
        <a:lstStyle/>
        <a:p>
          <a:endParaRPr lang="en-US"/>
        </a:p>
      </dgm:t>
    </dgm:pt>
    <dgm:pt modelId="{84C4EAF4-7E5A-4A73-8C36-7EE560DC9157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Workshops, webinars, and awareness campaigns on energy conservation, Safety, and responsible electricity use.</a:t>
          </a:r>
          <a:endParaRPr lang="en-US" sz="1600" b="1" dirty="0"/>
        </a:p>
      </dgm:t>
    </dgm:pt>
    <dgm:pt modelId="{9889A926-320F-49C2-83FF-D10305E7A26D}" type="parTrans" cxnId="{AC6DA6F1-BFAD-49E8-9861-12E4A6E02533}">
      <dgm:prSet/>
      <dgm:spPr/>
      <dgm:t>
        <a:bodyPr/>
        <a:lstStyle/>
        <a:p>
          <a:endParaRPr lang="en-US"/>
        </a:p>
      </dgm:t>
    </dgm:pt>
    <dgm:pt modelId="{DD6C71C5-3A52-4888-9583-88CC2F2CD9B6}" type="sibTrans" cxnId="{AC6DA6F1-BFAD-49E8-9861-12E4A6E02533}">
      <dgm:prSet/>
      <dgm:spPr/>
      <dgm:t>
        <a:bodyPr/>
        <a:lstStyle/>
        <a:p>
          <a:endParaRPr lang="en-US"/>
        </a:p>
      </dgm:t>
    </dgm:pt>
    <dgm:pt modelId="{A6C8CD7A-9269-48D8-BC5B-534ACCB90FAB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Distribution of educational materials &amp; guides to help consumers make informed decisions.</a:t>
          </a:r>
          <a:endParaRPr lang="en-US" sz="1600" b="1" dirty="0"/>
        </a:p>
      </dgm:t>
    </dgm:pt>
    <dgm:pt modelId="{A91C8A49-38E7-44DE-A6A9-A26E9CBE16F0}" type="parTrans" cxnId="{B7BC2CF1-443F-4C99-998F-3D06E84D1315}">
      <dgm:prSet/>
      <dgm:spPr/>
      <dgm:t>
        <a:bodyPr/>
        <a:lstStyle/>
        <a:p>
          <a:endParaRPr lang="en-US"/>
        </a:p>
      </dgm:t>
    </dgm:pt>
    <dgm:pt modelId="{1577339A-FFEA-425D-B974-22017D42DECC}" type="sibTrans" cxnId="{B7BC2CF1-443F-4C99-998F-3D06E84D1315}">
      <dgm:prSet/>
      <dgm:spPr/>
      <dgm:t>
        <a:bodyPr/>
        <a:lstStyle/>
        <a:p>
          <a:endParaRPr lang="en-US"/>
        </a:p>
      </dgm:t>
    </dgm:pt>
    <dgm:pt modelId="{BD2FF6D6-37EE-4CBC-BE76-511543BA178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Collect feedback from consumers about their experience with the utility's services.</a:t>
          </a:r>
          <a:endParaRPr lang="en-US" sz="1600" b="1" dirty="0"/>
        </a:p>
      </dgm:t>
    </dgm:pt>
    <dgm:pt modelId="{05DDB109-F2BC-4F74-9049-1FADA06FC2B8}" type="parTrans" cxnId="{17EC3B1C-7C18-46B8-8B1B-0477CDC11E0E}">
      <dgm:prSet/>
      <dgm:spPr/>
      <dgm:t>
        <a:bodyPr/>
        <a:lstStyle/>
        <a:p>
          <a:endParaRPr lang="en-US"/>
        </a:p>
      </dgm:t>
    </dgm:pt>
    <dgm:pt modelId="{D5D68A1E-A739-4B15-BB9C-621D124A9D89}" type="sibTrans" cxnId="{17EC3B1C-7C18-46B8-8B1B-0477CDC11E0E}">
      <dgm:prSet/>
      <dgm:spPr/>
      <dgm:t>
        <a:bodyPr/>
        <a:lstStyle/>
        <a:p>
          <a:endParaRPr lang="en-US"/>
        </a:p>
      </dgm:t>
    </dgm:pt>
    <dgm:pt modelId="{A5B686C5-AB40-4F75-8729-F291C70CCBF4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Use surveys to gauge satisfaction levels and identify areas for improvement.</a:t>
          </a:r>
          <a:endParaRPr lang="en-US" sz="1600" b="1" dirty="0"/>
        </a:p>
      </dgm:t>
    </dgm:pt>
    <dgm:pt modelId="{4E53128A-3F4A-4245-95A8-B9A1B9B19145}" type="parTrans" cxnId="{13691654-732A-4ABE-91F4-0E2DDA53F38E}">
      <dgm:prSet/>
      <dgm:spPr/>
      <dgm:t>
        <a:bodyPr/>
        <a:lstStyle/>
        <a:p>
          <a:endParaRPr lang="en-US"/>
        </a:p>
      </dgm:t>
    </dgm:pt>
    <dgm:pt modelId="{B4A1AF51-D337-4A22-8C8A-12BEB5446632}" type="sibTrans" cxnId="{13691654-732A-4ABE-91F4-0E2DDA53F38E}">
      <dgm:prSet/>
      <dgm:spPr/>
      <dgm:t>
        <a:bodyPr/>
        <a:lstStyle/>
        <a:p>
          <a:endParaRPr lang="en-US"/>
        </a:p>
      </dgm:t>
    </dgm:pt>
    <dgm:pt modelId="{48F37EE4-6043-474A-8815-CC62B2D68F3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User-friendly website &amp; mobile app providing access to account information, outage notifications, and energy-saving tips.</a:t>
          </a:r>
          <a:endParaRPr lang="en-US" sz="1600" b="1" dirty="0"/>
        </a:p>
      </dgm:t>
    </dgm:pt>
    <dgm:pt modelId="{F8246437-B506-4575-8ED2-238B20A38689}" type="parTrans" cxnId="{F577B722-AE82-44F1-9113-383CD4FEA997}">
      <dgm:prSet/>
      <dgm:spPr/>
      <dgm:t>
        <a:bodyPr/>
        <a:lstStyle/>
        <a:p>
          <a:endParaRPr lang="en-US"/>
        </a:p>
      </dgm:t>
    </dgm:pt>
    <dgm:pt modelId="{B90DD7E4-9FF0-4BF7-8D95-450838C8A313}" type="sibTrans" cxnId="{F577B722-AE82-44F1-9113-383CD4FEA997}">
      <dgm:prSet/>
      <dgm:spPr/>
      <dgm:t>
        <a:bodyPr/>
        <a:lstStyle/>
        <a:p>
          <a:endParaRPr lang="en-US"/>
        </a:p>
      </dgm:t>
    </dgm:pt>
    <dgm:pt modelId="{999E7783-931E-4CE6-93C0-BCAF0F164D0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 smtClean="0"/>
            <a:t>Enabling online service requests and bill payment options for enhanced convenience.</a:t>
          </a:r>
          <a:endParaRPr lang="en-US" sz="1600" b="1" dirty="0"/>
        </a:p>
      </dgm:t>
    </dgm:pt>
    <dgm:pt modelId="{DE9F6070-F7B9-48F0-B9EB-BCE9117D90C0}" type="parTrans" cxnId="{69511E26-7F42-4E0C-B5BE-F184C8C9554F}">
      <dgm:prSet/>
      <dgm:spPr/>
      <dgm:t>
        <a:bodyPr/>
        <a:lstStyle/>
        <a:p>
          <a:endParaRPr lang="en-US"/>
        </a:p>
      </dgm:t>
    </dgm:pt>
    <dgm:pt modelId="{AC8FA7C5-8735-4D77-BC55-A8C5B288FA09}" type="sibTrans" cxnId="{69511E26-7F42-4E0C-B5BE-F184C8C9554F}">
      <dgm:prSet/>
      <dgm:spPr/>
      <dgm:t>
        <a:bodyPr/>
        <a:lstStyle/>
        <a:p>
          <a:endParaRPr lang="en-US"/>
        </a:p>
      </dgm:t>
    </dgm:pt>
    <dgm:pt modelId="{6D7B9FE9-4A1E-423D-9532-C2F58230B6B4}" type="pres">
      <dgm:prSet presAssocID="{87DC6268-B7BF-44FB-91B1-07729C12745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2752ACE-EC1C-4509-9EB0-80CAA017FBC8}" type="pres">
      <dgm:prSet presAssocID="{5F1A5514-5249-4DBC-9831-64B4497CC3B3}" presName="linNode" presStyleCnt="0"/>
      <dgm:spPr/>
    </dgm:pt>
    <dgm:pt modelId="{7BED6567-87C7-4F9D-8757-44074DF5992C}" type="pres">
      <dgm:prSet presAssocID="{5F1A5514-5249-4DBC-9831-64B4497CC3B3}" presName="parentShp" presStyleLbl="node1" presStyleIdx="0" presStyleCnt="5" custScaleX="72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441F9A-D803-41B5-AC23-6BE29E9B1962}" type="pres">
      <dgm:prSet presAssocID="{5F1A5514-5249-4DBC-9831-64B4497CC3B3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404AC-F1AC-45E2-9C63-3753E7467585}" type="pres">
      <dgm:prSet presAssocID="{4FBE0F87-1523-4C44-B3BD-3061946BC92F}" presName="spacing" presStyleCnt="0"/>
      <dgm:spPr/>
    </dgm:pt>
    <dgm:pt modelId="{C70B5A2C-139A-4A3D-AC7C-85755C81CEE8}" type="pres">
      <dgm:prSet presAssocID="{FFFE0F7B-BB48-479D-AE89-4BF4F3631967}" presName="linNode" presStyleCnt="0"/>
      <dgm:spPr/>
    </dgm:pt>
    <dgm:pt modelId="{EA268CF6-C6BD-4BFD-9203-50617EAD79B7}" type="pres">
      <dgm:prSet presAssocID="{FFFE0F7B-BB48-479D-AE89-4BF4F3631967}" presName="parentShp" presStyleLbl="node1" presStyleIdx="1" presStyleCnt="5" custScaleX="72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8A9C17-FFFC-44B6-9209-06927219BF1F}" type="pres">
      <dgm:prSet presAssocID="{FFFE0F7B-BB48-479D-AE89-4BF4F3631967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4899E7-4F0C-4DF3-A814-5C1034C44965}" type="pres">
      <dgm:prSet presAssocID="{1957FB29-A7C7-4FE2-A4A3-2CFF2DF386E7}" presName="spacing" presStyleCnt="0"/>
      <dgm:spPr/>
    </dgm:pt>
    <dgm:pt modelId="{05B0EA1F-617E-430B-ADC0-6CABF2D82C7B}" type="pres">
      <dgm:prSet presAssocID="{2973BEEE-6834-4ED1-87C3-602D16606F96}" presName="linNode" presStyleCnt="0"/>
      <dgm:spPr/>
    </dgm:pt>
    <dgm:pt modelId="{77A409C4-BC27-473C-84A4-2A675468498F}" type="pres">
      <dgm:prSet presAssocID="{2973BEEE-6834-4ED1-87C3-602D16606F96}" presName="parentShp" presStyleLbl="node1" presStyleIdx="2" presStyleCnt="5" custScaleX="72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FF2831-5EDF-40B2-A10D-AE6A9B272B74}" type="pres">
      <dgm:prSet presAssocID="{2973BEEE-6834-4ED1-87C3-602D16606F96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D8AFF0-D896-45AC-8BE3-0A92FA1C5DC6}" type="pres">
      <dgm:prSet presAssocID="{0F8B2316-422C-41B5-9989-AFA9FA581B76}" presName="spacing" presStyleCnt="0"/>
      <dgm:spPr/>
    </dgm:pt>
    <dgm:pt modelId="{215F96EC-91B8-4707-8F94-9179FA50FDBA}" type="pres">
      <dgm:prSet presAssocID="{88011757-68A7-4D1C-9230-7A43AD497BFB}" presName="linNode" presStyleCnt="0"/>
      <dgm:spPr/>
    </dgm:pt>
    <dgm:pt modelId="{D46F061E-6391-41BA-8CBE-DECEB36410D3}" type="pres">
      <dgm:prSet presAssocID="{88011757-68A7-4D1C-9230-7A43AD497BFB}" presName="parentShp" presStyleLbl="node1" presStyleIdx="3" presStyleCnt="5" custScaleX="72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B62AA-501D-4F2C-91EB-F01DDD4C7A5D}" type="pres">
      <dgm:prSet presAssocID="{88011757-68A7-4D1C-9230-7A43AD497BFB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DB0AA3-D68D-4AD1-AE37-4E27BC82977A}" type="pres">
      <dgm:prSet presAssocID="{A1D0AA75-E14E-4D06-B891-EBCA9C9798CB}" presName="spacing" presStyleCnt="0"/>
      <dgm:spPr/>
    </dgm:pt>
    <dgm:pt modelId="{917E84BA-7877-44FF-AC52-25C548D703BE}" type="pres">
      <dgm:prSet presAssocID="{CAFB98E4-2358-4A02-91A2-083F1B8BD84D}" presName="linNode" presStyleCnt="0"/>
      <dgm:spPr/>
    </dgm:pt>
    <dgm:pt modelId="{03A41CBB-FF7F-4DFF-B138-4AFBF7B61981}" type="pres">
      <dgm:prSet presAssocID="{CAFB98E4-2358-4A02-91A2-083F1B8BD84D}" presName="parentShp" presStyleLbl="node1" presStyleIdx="4" presStyleCnt="5" custScaleX="72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4F67C1-9C0A-4710-9020-1BA741869ABA}" type="pres">
      <dgm:prSet presAssocID="{CAFB98E4-2358-4A02-91A2-083F1B8BD84D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D4FAFF-6A9B-4FAE-B12A-5540DD96C1E7}" type="presOf" srcId="{2973BEEE-6834-4ED1-87C3-602D16606F96}" destId="{77A409C4-BC27-473C-84A4-2A675468498F}" srcOrd="0" destOrd="0" presId="urn:microsoft.com/office/officeart/2005/8/layout/vList6"/>
    <dgm:cxn modelId="{13691654-732A-4ABE-91F4-0E2DDA53F38E}" srcId="{88011757-68A7-4D1C-9230-7A43AD497BFB}" destId="{A5B686C5-AB40-4F75-8729-F291C70CCBF4}" srcOrd="1" destOrd="0" parTransId="{4E53128A-3F4A-4245-95A8-B9A1B9B19145}" sibTransId="{B4A1AF51-D337-4A22-8C8A-12BEB5446632}"/>
    <dgm:cxn modelId="{DECF0C6F-80F4-49B9-BB0A-C00CB914D117}" srcId="{87DC6268-B7BF-44FB-91B1-07729C12745C}" destId="{2973BEEE-6834-4ED1-87C3-602D16606F96}" srcOrd="2" destOrd="0" parTransId="{A29D304A-C93A-4607-A58E-7B7B3CD24920}" sibTransId="{0F8B2316-422C-41B5-9989-AFA9FA581B76}"/>
    <dgm:cxn modelId="{345B1BBB-C7A7-4082-A953-ADE940B55C46}" type="presOf" srcId="{5752B82D-EFC6-4264-8FE9-03247082681A}" destId="{A28A9C17-FFFC-44B6-9209-06927219BF1F}" srcOrd="0" destOrd="0" presId="urn:microsoft.com/office/officeart/2005/8/layout/vList6"/>
    <dgm:cxn modelId="{AFAA4CB1-4116-431D-BA33-DF18137A2127}" srcId="{87DC6268-B7BF-44FB-91B1-07729C12745C}" destId="{CAFB98E4-2358-4A02-91A2-083F1B8BD84D}" srcOrd="4" destOrd="0" parTransId="{BF28307A-71D4-4AC4-BE71-89870ADC8C57}" sibTransId="{B7500CEE-7218-4C0B-AADC-E738EB97B6E1}"/>
    <dgm:cxn modelId="{17EC3B1C-7C18-46B8-8B1B-0477CDC11E0E}" srcId="{88011757-68A7-4D1C-9230-7A43AD497BFB}" destId="{BD2FF6D6-37EE-4CBC-BE76-511543BA178E}" srcOrd="0" destOrd="0" parTransId="{05DDB109-F2BC-4F74-9049-1FADA06FC2B8}" sibTransId="{D5D68A1E-A739-4B15-BB9C-621D124A9D89}"/>
    <dgm:cxn modelId="{B7BC2CF1-443F-4C99-998F-3D06E84D1315}" srcId="{2973BEEE-6834-4ED1-87C3-602D16606F96}" destId="{A6C8CD7A-9269-48D8-BC5B-534ACCB90FAB}" srcOrd="1" destOrd="0" parTransId="{A91C8A49-38E7-44DE-A6A9-A26E9CBE16F0}" sibTransId="{1577339A-FFEA-425D-B974-22017D42DECC}"/>
    <dgm:cxn modelId="{E898C80F-262A-4C9E-8E23-7A0268A6D406}" type="presOf" srcId="{3543E476-337A-4429-B7BF-212F873F64A9}" destId="{A28A9C17-FFFC-44B6-9209-06927219BF1F}" srcOrd="0" destOrd="1" presId="urn:microsoft.com/office/officeart/2005/8/layout/vList6"/>
    <dgm:cxn modelId="{7EB03799-6E1F-4A58-8997-17960D74A794}" type="presOf" srcId="{A6C8CD7A-9269-48D8-BC5B-534ACCB90FAB}" destId="{F6FF2831-5EDF-40B2-A10D-AE6A9B272B74}" srcOrd="0" destOrd="1" presId="urn:microsoft.com/office/officeart/2005/8/layout/vList6"/>
    <dgm:cxn modelId="{B94BA0E0-6024-4E05-BC9C-69432A5C2534}" type="presOf" srcId="{999E7783-931E-4CE6-93C0-BCAF0F164D0E}" destId="{4E4F67C1-9C0A-4710-9020-1BA741869ABA}" srcOrd="0" destOrd="1" presId="urn:microsoft.com/office/officeart/2005/8/layout/vList6"/>
    <dgm:cxn modelId="{69511E26-7F42-4E0C-B5BE-F184C8C9554F}" srcId="{CAFB98E4-2358-4A02-91A2-083F1B8BD84D}" destId="{999E7783-931E-4CE6-93C0-BCAF0F164D0E}" srcOrd="1" destOrd="0" parTransId="{DE9F6070-F7B9-48F0-B9EB-BCE9117D90C0}" sibTransId="{AC8FA7C5-8735-4D77-BC55-A8C5B288FA09}"/>
    <dgm:cxn modelId="{B72D637C-AA40-443C-92C7-691369B042DA}" type="presOf" srcId="{5F1A5514-5249-4DBC-9831-64B4497CC3B3}" destId="{7BED6567-87C7-4F9D-8757-44074DF5992C}" srcOrd="0" destOrd="0" presId="urn:microsoft.com/office/officeart/2005/8/layout/vList6"/>
    <dgm:cxn modelId="{71D44FF9-9199-4541-A197-18AAFDC07112}" srcId="{5F1A5514-5249-4DBC-9831-64B4497CC3B3}" destId="{E3A5E807-5A1A-49C3-9412-6CB803C247F5}" srcOrd="2" destOrd="0" parTransId="{B76DDA4A-30FB-49C4-A16E-392285A711C7}" sibTransId="{F6FEF362-5BFF-4AE2-82BC-8562E51D4717}"/>
    <dgm:cxn modelId="{AC6DA6F1-BFAD-49E8-9861-12E4A6E02533}" srcId="{2973BEEE-6834-4ED1-87C3-602D16606F96}" destId="{84C4EAF4-7E5A-4A73-8C36-7EE560DC9157}" srcOrd="0" destOrd="0" parTransId="{9889A926-320F-49C2-83FF-D10305E7A26D}" sibTransId="{DD6C71C5-3A52-4888-9583-88CC2F2CD9B6}"/>
    <dgm:cxn modelId="{7845017A-61EA-4DD1-BAD6-38590D428180}" type="presOf" srcId="{48F37EE4-6043-474A-8815-CC62B2D68F3E}" destId="{4E4F67C1-9C0A-4710-9020-1BA741869ABA}" srcOrd="0" destOrd="0" presId="urn:microsoft.com/office/officeart/2005/8/layout/vList6"/>
    <dgm:cxn modelId="{5E1CDF48-7423-4ED9-B9C9-EBAE7CFB5C17}" srcId="{87DC6268-B7BF-44FB-91B1-07729C12745C}" destId="{5F1A5514-5249-4DBC-9831-64B4497CC3B3}" srcOrd="0" destOrd="0" parTransId="{B6B3D2B8-E35D-42B2-8EC3-9571D17E083B}" sibTransId="{4FBE0F87-1523-4C44-B3BD-3061946BC92F}"/>
    <dgm:cxn modelId="{9203CD3C-4404-4F12-9A2D-FE31F14C112B}" type="presOf" srcId="{BD2FF6D6-37EE-4CBC-BE76-511543BA178E}" destId="{520B62AA-501D-4F2C-91EB-F01DDD4C7A5D}" srcOrd="0" destOrd="0" presId="urn:microsoft.com/office/officeart/2005/8/layout/vList6"/>
    <dgm:cxn modelId="{AC3358AD-C214-4D5D-B98E-DF0666582509}" type="presOf" srcId="{87DC6268-B7BF-44FB-91B1-07729C12745C}" destId="{6D7B9FE9-4A1E-423D-9532-C2F58230B6B4}" srcOrd="0" destOrd="0" presId="urn:microsoft.com/office/officeart/2005/8/layout/vList6"/>
    <dgm:cxn modelId="{013DA081-5297-44FB-8EBF-5A57C8BECFA4}" srcId="{FFFE0F7B-BB48-479D-AE89-4BF4F3631967}" destId="{3543E476-337A-4429-B7BF-212F873F64A9}" srcOrd="1" destOrd="0" parTransId="{38B96E7E-C716-4E22-B57E-EABC1BD671B0}" sibTransId="{42DC3E02-64CB-4A43-A1AA-96AF67E78511}"/>
    <dgm:cxn modelId="{7AFE3C32-7C54-4513-97EB-38406C5C33AA}" srcId="{87DC6268-B7BF-44FB-91B1-07729C12745C}" destId="{88011757-68A7-4D1C-9230-7A43AD497BFB}" srcOrd="3" destOrd="0" parTransId="{1303A02D-BE55-4179-BC1D-7E21D92C7564}" sibTransId="{A1D0AA75-E14E-4D06-B891-EBCA9C9798CB}"/>
    <dgm:cxn modelId="{88A0D23B-B1B6-4C3C-8A3C-F7BE3BC56710}" srcId="{5F1A5514-5249-4DBC-9831-64B4497CC3B3}" destId="{C0C67511-035B-4273-92B6-937962AEFFD4}" srcOrd="0" destOrd="0" parTransId="{2C569166-3578-4A58-A610-B5F96196C46C}" sibTransId="{F8B647AF-2A87-4C5D-BC0C-166C0D5E35AD}"/>
    <dgm:cxn modelId="{3C525886-7D9E-486D-88B5-A075005983C6}" srcId="{87DC6268-B7BF-44FB-91B1-07729C12745C}" destId="{FFFE0F7B-BB48-479D-AE89-4BF4F3631967}" srcOrd="1" destOrd="0" parTransId="{D30398D6-25FB-42AB-B465-33043A8FFF1A}" sibTransId="{1957FB29-A7C7-4FE2-A4A3-2CFF2DF386E7}"/>
    <dgm:cxn modelId="{23556979-7FB5-42ED-B241-FB8625FE7794}" type="presOf" srcId="{88011757-68A7-4D1C-9230-7A43AD497BFB}" destId="{D46F061E-6391-41BA-8CBE-DECEB36410D3}" srcOrd="0" destOrd="0" presId="urn:microsoft.com/office/officeart/2005/8/layout/vList6"/>
    <dgm:cxn modelId="{3B3DA497-4427-4507-86D2-A6B9E65B8979}" type="presOf" srcId="{A5B686C5-AB40-4F75-8729-F291C70CCBF4}" destId="{520B62AA-501D-4F2C-91EB-F01DDD4C7A5D}" srcOrd="0" destOrd="1" presId="urn:microsoft.com/office/officeart/2005/8/layout/vList6"/>
    <dgm:cxn modelId="{77E5BD94-A60D-4C34-BF17-1D6481A2BD91}" type="presOf" srcId="{E3A5E807-5A1A-49C3-9412-6CB803C247F5}" destId="{1D441F9A-D803-41B5-AC23-6BE29E9B1962}" srcOrd="0" destOrd="2" presId="urn:microsoft.com/office/officeart/2005/8/layout/vList6"/>
    <dgm:cxn modelId="{F577B722-AE82-44F1-9113-383CD4FEA997}" srcId="{CAFB98E4-2358-4A02-91A2-083F1B8BD84D}" destId="{48F37EE4-6043-474A-8815-CC62B2D68F3E}" srcOrd="0" destOrd="0" parTransId="{F8246437-B506-4575-8ED2-238B20A38689}" sibTransId="{B90DD7E4-9FF0-4BF7-8D95-450838C8A313}"/>
    <dgm:cxn modelId="{66D0D2E4-D445-4CA3-9914-012C3878BC37}" type="presOf" srcId="{C0C67511-035B-4273-92B6-937962AEFFD4}" destId="{1D441F9A-D803-41B5-AC23-6BE29E9B1962}" srcOrd="0" destOrd="0" presId="urn:microsoft.com/office/officeart/2005/8/layout/vList6"/>
    <dgm:cxn modelId="{5C4745D1-42A8-411B-A5E7-9A60FD3B8F4B}" srcId="{FFFE0F7B-BB48-479D-AE89-4BF4F3631967}" destId="{5752B82D-EFC6-4264-8FE9-03247082681A}" srcOrd="0" destOrd="0" parTransId="{2E9D06B3-107F-453E-88AB-F51E41276AC0}" sibTransId="{6FE83F9B-88DB-4A0E-B0F0-783432793F51}"/>
    <dgm:cxn modelId="{CFE3E00D-D614-40D8-BF04-CBDD69EF6A12}" srcId="{5F1A5514-5249-4DBC-9831-64B4497CC3B3}" destId="{6F9500B7-53BD-4246-BCDE-3A744081DFD1}" srcOrd="1" destOrd="0" parTransId="{ED37CA99-8A16-4BD8-9FE5-71187F9FF1A7}" sibTransId="{DBA6EAEE-8879-49EE-A550-F2BC36AFDBEF}"/>
    <dgm:cxn modelId="{931B4FAC-AF7C-4627-AC36-AE298F18FC48}" type="presOf" srcId="{FFFE0F7B-BB48-479D-AE89-4BF4F3631967}" destId="{EA268CF6-C6BD-4BFD-9203-50617EAD79B7}" srcOrd="0" destOrd="0" presId="urn:microsoft.com/office/officeart/2005/8/layout/vList6"/>
    <dgm:cxn modelId="{57414BFA-08F6-4563-8319-3BFA41CB5C8E}" type="presOf" srcId="{CAFB98E4-2358-4A02-91A2-083F1B8BD84D}" destId="{03A41CBB-FF7F-4DFF-B138-4AFBF7B61981}" srcOrd="0" destOrd="0" presId="urn:microsoft.com/office/officeart/2005/8/layout/vList6"/>
    <dgm:cxn modelId="{DEA38CDB-EC77-43D0-8669-25F13A45ED35}" type="presOf" srcId="{84C4EAF4-7E5A-4A73-8C36-7EE560DC9157}" destId="{F6FF2831-5EDF-40B2-A10D-AE6A9B272B74}" srcOrd="0" destOrd="0" presId="urn:microsoft.com/office/officeart/2005/8/layout/vList6"/>
    <dgm:cxn modelId="{3BD8B20D-E66F-4622-8115-5B9315AA35FE}" type="presOf" srcId="{6F9500B7-53BD-4246-BCDE-3A744081DFD1}" destId="{1D441F9A-D803-41B5-AC23-6BE29E9B1962}" srcOrd="0" destOrd="1" presId="urn:microsoft.com/office/officeart/2005/8/layout/vList6"/>
    <dgm:cxn modelId="{86522C3F-74F1-42B7-B74F-18CA6CFC00FD}" type="presParOf" srcId="{6D7B9FE9-4A1E-423D-9532-C2F58230B6B4}" destId="{22752ACE-EC1C-4509-9EB0-80CAA017FBC8}" srcOrd="0" destOrd="0" presId="urn:microsoft.com/office/officeart/2005/8/layout/vList6"/>
    <dgm:cxn modelId="{D7D67E22-16D0-4907-8FBC-159A38038292}" type="presParOf" srcId="{22752ACE-EC1C-4509-9EB0-80CAA017FBC8}" destId="{7BED6567-87C7-4F9D-8757-44074DF5992C}" srcOrd="0" destOrd="0" presId="urn:microsoft.com/office/officeart/2005/8/layout/vList6"/>
    <dgm:cxn modelId="{337195B3-F29C-4DAC-A406-0999C40336C4}" type="presParOf" srcId="{22752ACE-EC1C-4509-9EB0-80CAA017FBC8}" destId="{1D441F9A-D803-41B5-AC23-6BE29E9B1962}" srcOrd="1" destOrd="0" presId="urn:microsoft.com/office/officeart/2005/8/layout/vList6"/>
    <dgm:cxn modelId="{B1DC3DCE-7731-4CDA-A3A0-92078AC598D8}" type="presParOf" srcId="{6D7B9FE9-4A1E-423D-9532-C2F58230B6B4}" destId="{A27404AC-F1AC-45E2-9C63-3753E7467585}" srcOrd="1" destOrd="0" presId="urn:microsoft.com/office/officeart/2005/8/layout/vList6"/>
    <dgm:cxn modelId="{4B79FEBA-9FF8-42F2-8683-4574FC3EA502}" type="presParOf" srcId="{6D7B9FE9-4A1E-423D-9532-C2F58230B6B4}" destId="{C70B5A2C-139A-4A3D-AC7C-85755C81CEE8}" srcOrd="2" destOrd="0" presId="urn:microsoft.com/office/officeart/2005/8/layout/vList6"/>
    <dgm:cxn modelId="{073C7B68-CBA0-483F-893F-8B41C50354A3}" type="presParOf" srcId="{C70B5A2C-139A-4A3D-AC7C-85755C81CEE8}" destId="{EA268CF6-C6BD-4BFD-9203-50617EAD79B7}" srcOrd="0" destOrd="0" presId="urn:microsoft.com/office/officeart/2005/8/layout/vList6"/>
    <dgm:cxn modelId="{235CBBAB-BCAC-4F02-B8AC-A13B74AED09E}" type="presParOf" srcId="{C70B5A2C-139A-4A3D-AC7C-85755C81CEE8}" destId="{A28A9C17-FFFC-44B6-9209-06927219BF1F}" srcOrd="1" destOrd="0" presId="urn:microsoft.com/office/officeart/2005/8/layout/vList6"/>
    <dgm:cxn modelId="{CD3A4BA9-E2E1-4325-946F-A372722913CC}" type="presParOf" srcId="{6D7B9FE9-4A1E-423D-9532-C2F58230B6B4}" destId="{454899E7-4F0C-4DF3-A814-5C1034C44965}" srcOrd="3" destOrd="0" presId="urn:microsoft.com/office/officeart/2005/8/layout/vList6"/>
    <dgm:cxn modelId="{4CE7C51B-B345-446A-97DD-B74A27A016F1}" type="presParOf" srcId="{6D7B9FE9-4A1E-423D-9532-C2F58230B6B4}" destId="{05B0EA1F-617E-430B-ADC0-6CABF2D82C7B}" srcOrd="4" destOrd="0" presId="urn:microsoft.com/office/officeart/2005/8/layout/vList6"/>
    <dgm:cxn modelId="{EC4A64BA-99D4-4439-B017-B35CE817A52E}" type="presParOf" srcId="{05B0EA1F-617E-430B-ADC0-6CABF2D82C7B}" destId="{77A409C4-BC27-473C-84A4-2A675468498F}" srcOrd="0" destOrd="0" presId="urn:microsoft.com/office/officeart/2005/8/layout/vList6"/>
    <dgm:cxn modelId="{9A9A5902-51B3-45D9-853E-26C8288C0359}" type="presParOf" srcId="{05B0EA1F-617E-430B-ADC0-6CABF2D82C7B}" destId="{F6FF2831-5EDF-40B2-A10D-AE6A9B272B74}" srcOrd="1" destOrd="0" presId="urn:microsoft.com/office/officeart/2005/8/layout/vList6"/>
    <dgm:cxn modelId="{1BDCFC7D-36B8-4726-9B6B-DE4E578C9E41}" type="presParOf" srcId="{6D7B9FE9-4A1E-423D-9532-C2F58230B6B4}" destId="{0CD8AFF0-D896-45AC-8BE3-0A92FA1C5DC6}" srcOrd="5" destOrd="0" presId="urn:microsoft.com/office/officeart/2005/8/layout/vList6"/>
    <dgm:cxn modelId="{9C656DF8-FC6D-430B-92E3-07DBF19E8707}" type="presParOf" srcId="{6D7B9FE9-4A1E-423D-9532-C2F58230B6B4}" destId="{215F96EC-91B8-4707-8F94-9179FA50FDBA}" srcOrd="6" destOrd="0" presId="urn:microsoft.com/office/officeart/2005/8/layout/vList6"/>
    <dgm:cxn modelId="{3173D2E3-9101-414F-8EC3-3441ADC52BFF}" type="presParOf" srcId="{215F96EC-91B8-4707-8F94-9179FA50FDBA}" destId="{D46F061E-6391-41BA-8CBE-DECEB36410D3}" srcOrd="0" destOrd="0" presId="urn:microsoft.com/office/officeart/2005/8/layout/vList6"/>
    <dgm:cxn modelId="{B6A4E5A4-028F-48B2-832B-ED6DF6890107}" type="presParOf" srcId="{215F96EC-91B8-4707-8F94-9179FA50FDBA}" destId="{520B62AA-501D-4F2C-91EB-F01DDD4C7A5D}" srcOrd="1" destOrd="0" presId="urn:microsoft.com/office/officeart/2005/8/layout/vList6"/>
    <dgm:cxn modelId="{50FD7F4E-45C1-48A3-AA77-1FFB0F3CB494}" type="presParOf" srcId="{6D7B9FE9-4A1E-423D-9532-C2F58230B6B4}" destId="{0ADB0AA3-D68D-4AD1-AE37-4E27BC82977A}" srcOrd="7" destOrd="0" presId="urn:microsoft.com/office/officeart/2005/8/layout/vList6"/>
    <dgm:cxn modelId="{B1585217-5693-456A-B5A9-C0FA7D4B2304}" type="presParOf" srcId="{6D7B9FE9-4A1E-423D-9532-C2F58230B6B4}" destId="{917E84BA-7877-44FF-AC52-25C548D703BE}" srcOrd="8" destOrd="0" presId="urn:microsoft.com/office/officeart/2005/8/layout/vList6"/>
    <dgm:cxn modelId="{AB037496-527A-4E7D-B927-2F567521DA40}" type="presParOf" srcId="{917E84BA-7877-44FF-AC52-25C548D703BE}" destId="{03A41CBB-FF7F-4DFF-B138-4AFBF7B61981}" srcOrd="0" destOrd="0" presId="urn:microsoft.com/office/officeart/2005/8/layout/vList6"/>
    <dgm:cxn modelId="{1E26E886-316F-4D90-AD85-A52BD08CBA15}" type="presParOf" srcId="{917E84BA-7877-44FF-AC52-25C548D703BE}" destId="{4E4F67C1-9C0A-4710-9020-1BA741869ABA}" srcOrd="1" destOrd="0" presId="urn:microsoft.com/office/officeart/2005/8/layout/vList6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3FA613-C1A8-4221-9D0A-A2F79304060F}">
      <dsp:nvSpPr>
        <dsp:cNvPr id="0" name=""/>
        <dsp:cNvSpPr/>
      </dsp:nvSpPr>
      <dsp:spPr>
        <a:xfrm>
          <a:off x="3024470" y="2745"/>
          <a:ext cx="1686163" cy="11322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Domestic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12,845 MU (64%)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4.09 </a:t>
          </a:r>
          <a:r>
            <a:rPr lang="en-US" sz="1500" kern="1200" dirty="0" err="1" smtClean="0"/>
            <a:t>Mn</a:t>
          </a:r>
          <a:r>
            <a:rPr lang="en-US" sz="1500" kern="1200" dirty="0" smtClean="0"/>
            <a:t> (83.5%)</a:t>
          </a:r>
          <a:endParaRPr lang="en-US" sz="1500" kern="1200" dirty="0"/>
        </a:p>
      </dsp:txBody>
      <dsp:txXfrm>
        <a:off x="3079743" y="58018"/>
        <a:ext cx="1575617" cy="1021727"/>
      </dsp:txXfrm>
    </dsp:sp>
    <dsp:sp modelId="{2A93D3F9-12FD-4B2E-BB41-930B5BC3CD2E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118203" y="167906"/>
              </a:moveTo>
              <a:arcTo wR="2262813" hR="2262813" stAng="17532667" swAng="200709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611D6-3623-4B1C-B11B-2FE58E94B637}">
      <dsp:nvSpPr>
        <dsp:cNvPr id="0" name=""/>
        <dsp:cNvSpPr/>
      </dsp:nvSpPr>
      <dsp:spPr>
        <a:xfrm>
          <a:off x="5181263" y="1566311"/>
          <a:ext cx="1676705" cy="113227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Commercial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4,923 MU (24.5%)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0.77 </a:t>
          </a:r>
          <a:r>
            <a:rPr lang="en-US" sz="1500" kern="1200" dirty="0" err="1" smtClean="0"/>
            <a:t>Mn</a:t>
          </a:r>
          <a:r>
            <a:rPr lang="en-US" sz="1500" kern="1200" dirty="0" smtClean="0"/>
            <a:t> (15.7%)</a:t>
          </a:r>
          <a:endParaRPr lang="en-US" sz="1500" kern="1200" dirty="0"/>
        </a:p>
      </dsp:txBody>
      <dsp:txXfrm>
        <a:off x="5236536" y="1621584"/>
        <a:ext cx="1566159" cy="1021727"/>
      </dsp:txXfrm>
    </dsp:sp>
    <dsp:sp modelId="{F229C757-8B0E-4165-94B0-2BD855DA2083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4522514" y="2144169"/>
              </a:moveTo>
              <a:arcTo wR="2262813" hR="2262813" stAng="21419669" swAng="219679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9321A-95A3-47B6-8731-AAEC01EF4EAA}">
      <dsp:nvSpPr>
        <dsp:cNvPr id="0" name=""/>
        <dsp:cNvSpPr/>
      </dsp:nvSpPr>
      <dsp:spPr>
        <a:xfrm>
          <a:off x="4360406" y="4096213"/>
          <a:ext cx="1674388" cy="113227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Industrial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928 MU (4.5%)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13 k (0.3%)</a:t>
          </a:r>
          <a:endParaRPr lang="en-US" sz="1500" kern="1200" dirty="0"/>
        </a:p>
      </dsp:txBody>
      <dsp:txXfrm>
        <a:off x="4415679" y="4151486"/>
        <a:ext cx="1563842" cy="1021727"/>
      </dsp:txXfrm>
    </dsp:sp>
    <dsp:sp modelId="{240A0BD8-EDEA-4F37-B03C-A5E8BB98D200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2748074" y="4472982"/>
              </a:moveTo>
              <a:arcTo wR="2262813" hR="2262813" stAng="4657004" swAng="1163854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6C6D63-C9D2-4AF1-BC2A-3CDCD39BB412}">
      <dsp:nvSpPr>
        <dsp:cNvPr id="0" name=""/>
        <dsp:cNvSpPr/>
      </dsp:nvSpPr>
      <dsp:spPr>
        <a:xfrm>
          <a:off x="1491501" y="4096213"/>
          <a:ext cx="2092005" cy="113227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Agricultural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23.8 MU (0.1%)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6.4 k (0.1%)</a:t>
          </a:r>
          <a:endParaRPr lang="en-US" sz="1500" kern="1200" dirty="0"/>
        </a:p>
      </dsp:txBody>
      <dsp:txXfrm>
        <a:off x="1546774" y="4151486"/>
        <a:ext cx="1981459" cy="1021727"/>
      </dsp:txXfrm>
    </dsp:sp>
    <dsp:sp modelId="{6537D3EA-A2B4-403A-ABC3-0D0D39A5B53E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78236" y="3515289"/>
              </a:moveTo>
              <a:arcTo wR="2262813" hR="2262813" stAng="8783537" swAng="2196794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F52455-7BC0-47D2-A048-42063A708A22}">
      <dsp:nvSpPr>
        <dsp:cNvPr id="0" name=""/>
        <dsp:cNvSpPr/>
      </dsp:nvSpPr>
      <dsp:spPr>
        <a:xfrm>
          <a:off x="914431" y="1566311"/>
          <a:ext cx="1602114" cy="113227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rgbClr val="002060"/>
              </a:solidFill>
            </a:rPr>
            <a:t>Others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rgbClr val="002060"/>
              </a:solidFill>
            </a:rPr>
            <a:t>1,388 MU (6.9%)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rgbClr val="002060"/>
              </a:solidFill>
            </a:rPr>
            <a:t>19.9 k (0.4%)</a:t>
          </a:r>
          <a:endParaRPr lang="en-US" sz="1500" kern="1200" dirty="0">
            <a:solidFill>
              <a:srgbClr val="002060"/>
            </a:solidFill>
          </a:endParaRPr>
        </a:p>
      </dsp:txBody>
      <dsp:txXfrm>
        <a:off x="969704" y="1621584"/>
        <a:ext cx="1491568" cy="1021727"/>
      </dsp:txXfrm>
    </dsp:sp>
    <dsp:sp modelId="{D6764914-4C06-4395-B9FE-5213C1668745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94337" y="986442"/>
              </a:moveTo>
              <a:arcTo wR="2262813" hR="2262813" stAng="12860238" swAng="2007095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52144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540" y="0"/>
            <a:ext cx="4028440" cy="352144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130932AC-7CE2-4945-9A92-B5076D69A457}" type="datetimeFigureOut">
              <a:rPr lang="en-IN" smtClean="0"/>
              <a:pPr/>
              <a:t>19-02-2025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84" tIns="40142" rIns="80284" bIns="40142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6"/>
            <a:ext cx="7437120" cy="2760344"/>
          </a:xfrm>
          <a:prstGeom prst="rect">
            <a:avLst/>
          </a:prstGeom>
        </p:spPr>
        <p:txBody>
          <a:bodyPr vert="horz" lIns="80284" tIns="40142" rIns="80284" bIns="4014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58259"/>
            <a:ext cx="4028440" cy="352142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540" y="6658259"/>
            <a:ext cx="4028440" cy="352142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4004F412-CAC9-4DC9-B43D-15964BF1469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1188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3B8D1-E409-465F-BB17-06DF2B06A96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862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253E48-8CF5-4D27-9C8B-CEE8439E27F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AF7519-77B0-4F58-A483-A99E80752D40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78302" y="941654"/>
            <a:ext cx="10046898" cy="8439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78302" y="3840480"/>
            <a:ext cx="10046898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4C0F83D-14FC-4BED-AA10-09D2A9841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7543"/>
            <a:ext cx="10515600" cy="542907"/>
          </a:xfrm>
        </p:spPr>
        <p:txBody>
          <a:bodyPr>
            <a:normAutofit/>
          </a:bodyPr>
          <a:lstStyle>
            <a:lvl1pPr>
              <a:defRPr sz="26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5124"/>
            <a:ext cx="10515600" cy="5111837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5A399-8E50-4BCE-8B62-547D0D5B6D5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5" y="6391635"/>
            <a:ext cx="1422272" cy="2945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0987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71765" y="2594617"/>
            <a:ext cx="10515600" cy="96024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1904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5"/>
          <p:cNvSpPr txBox="1">
            <a:spLocks/>
          </p:cNvSpPr>
          <p:nvPr userDrawn="1"/>
        </p:nvSpPr>
        <p:spPr>
          <a:xfrm>
            <a:off x="3002262" y="1937012"/>
            <a:ext cx="5847021" cy="9602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400" dirty="0" smtClean="0">
                <a:solidFill>
                  <a:schemeClr val="bg1">
                    <a:lumMod val="50000"/>
                  </a:schemeClr>
                </a:solidFill>
              </a:rPr>
              <a:t>Thank You</a:t>
            </a:r>
            <a:endParaRPr 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Group 16"/>
          <p:cNvGrpSpPr/>
          <p:nvPr userDrawn="1"/>
        </p:nvGrpSpPr>
        <p:grpSpPr>
          <a:xfrm>
            <a:off x="2159932" y="3156844"/>
            <a:ext cx="7531683" cy="2253628"/>
            <a:chOff x="2028831" y="2223972"/>
            <a:chExt cx="7531683" cy="2253628"/>
          </a:xfrm>
        </p:grpSpPr>
        <p:sp>
          <p:nvSpPr>
            <p:cNvPr id="4" name="Title 5"/>
            <p:cNvSpPr txBox="1">
              <a:spLocks/>
            </p:cNvSpPr>
            <p:nvPr userDrawn="1"/>
          </p:nvSpPr>
          <p:spPr>
            <a:xfrm>
              <a:off x="2028831" y="2223972"/>
              <a:ext cx="7531683" cy="140838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sz="4000" dirty="0" smtClean="0">
                  <a:solidFill>
                    <a:srgbClr val="C00000"/>
                  </a:solidFill>
                </a:rPr>
                <a:t>BSES</a:t>
              </a:r>
            </a:p>
            <a:p>
              <a:pPr algn="ctr"/>
              <a:r>
                <a:rPr lang="en-US" sz="2800" dirty="0" smtClean="0">
                  <a:solidFill>
                    <a:srgbClr val="C00000"/>
                  </a:solidFill>
                </a:rPr>
                <a:t>www.bsesdelhi.com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3" name="Title 5"/>
            <p:cNvSpPr txBox="1">
              <a:spLocks/>
            </p:cNvSpPr>
            <p:nvPr userDrawn="1"/>
          </p:nvSpPr>
          <p:spPr>
            <a:xfrm>
              <a:off x="2489407" y="3382330"/>
              <a:ext cx="3153343" cy="10952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BSES Rajdhani Power Limited</a:t>
              </a:r>
            </a:p>
            <a:p>
              <a:pPr algn="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BSES Bhawan, Nehru Place,</a:t>
              </a:r>
            </a:p>
            <a:p>
              <a:pPr algn="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New Delhi – 11 00 19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itle 5"/>
            <p:cNvSpPr txBox="1">
              <a:spLocks/>
            </p:cNvSpPr>
            <p:nvPr userDrawn="1"/>
          </p:nvSpPr>
          <p:spPr>
            <a:xfrm>
              <a:off x="5899096" y="3382329"/>
              <a:ext cx="3591498" cy="10952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r>
                <a:rPr 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BSES Yamuna Power Limited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Shakti Kiran Building, Karkardooma,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New Delhi – 11 00 32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" name="Straight Connector 2"/>
            <p:cNvCxnSpPr/>
            <p:nvPr userDrawn="1"/>
          </p:nvCxnSpPr>
          <p:spPr>
            <a:xfrm>
              <a:off x="5794673" y="3587356"/>
              <a:ext cx="0" cy="68521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8"/>
          <p:cNvGrpSpPr/>
          <p:nvPr userDrawn="1"/>
        </p:nvGrpSpPr>
        <p:grpSpPr>
          <a:xfrm>
            <a:off x="1717224" y="5400103"/>
            <a:ext cx="8417097" cy="469793"/>
            <a:chOff x="1375046" y="4477599"/>
            <a:chExt cx="8417097" cy="469793"/>
          </a:xfrm>
        </p:grpSpPr>
        <p:grpSp>
          <p:nvGrpSpPr>
            <p:cNvPr id="6" name="Group 35"/>
            <p:cNvGrpSpPr/>
            <p:nvPr userDrawn="1"/>
          </p:nvGrpSpPr>
          <p:grpSpPr>
            <a:xfrm>
              <a:off x="2748936" y="4478406"/>
              <a:ext cx="1664007" cy="433258"/>
              <a:chOff x="2194783" y="4610729"/>
              <a:chExt cx="1664007" cy="433258"/>
            </a:xfrm>
          </p:grpSpPr>
          <p:sp>
            <p:nvSpPr>
              <p:cNvPr id="25" name="TextBox 24"/>
              <p:cNvSpPr txBox="1"/>
              <p:nvPr userDrawn="1"/>
            </p:nvSpPr>
            <p:spPr>
              <a:xfrm>
                <a:off x="2539700" y="4642691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29915" t="23097" r="54091" b="24009"/>
              <a:stretch/>
            </p:blipFill>
            <p:spPr>
              <a:xfrm>
                <a:off x="2194783" y="4610729"/>
                <a:ext cx="436696" cy="433258"/>
              </a:xfrm>
              <a:prstGeom prst="rect">
                <a:avLst/>
              </a:prstGeom>
            </p:spPr>
          </p:pic>
        </p:grpSp>
        <p:grpSp>
          <p:nvGrpSpPr>
            <p:cNvPr id="7" name="Group 37"/>
            <p:cNvGrpSpPr/>
            <p:nvPr userDrawn="1"/>
          </p:nvGrpSpPr>
          <p:grpSpPr>
            <a:xfrm>
              <a:off x="7799518" y="4477599"/>
              <a:ext cx="1992625" cy="437024"/>
              <a:chOff x="6143665" y="5266624"/>
              <a:chExt cx="1992625" cy="437024"/>
            </a:xfrm>
          </p:grpSpPr>
          <p:sp>
            <p:nvSpPr>
              <p:cNvPr id="26" name="TextBox 25"/>
              <p:cNvSpPr txBox="1"/>
              <p:nvPr userDrawn="1"/>
            </p:nvSpPr>
            <p:spPr>
              <a:xfrm>
                <a:off x="6488001" y="5303568"/>
                <a:ext cx="16482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@bsesdelhiofficial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53982" t="23546" r="29890" b="23861"/>
              <a:stretch/>
            </p:blipFill>
            <p:spPr>
              <a:xfrm>
                <a:off x="6143665" y="5266624"/>
                <a:ext cx="436696" cy="437024"/>
              </a:xfrm>
              <a:prstGeom prst="rect">
                <a:avLst/>
              </a:prstGeom>
            </p:spPr>
          </p:pic>
        </p:grpSp>
        <p:grpSp>
          <p:nvGrpSpPr>
            <p:cNvPr id="8" name="Group 36"/>
            <p:cNvGrpSpPr/>
            <p:nvPr userDrawn="1"/>
          </p:nvGrpSpPr>
          <p:grpSpPr>
            <a:xfrm>
              <a:off x="4412943" y="4510368"/>
              <a:ext cx="1667768" cy="437024"/>
              <a:chOff x="3904969" y="5090939"/>
              <a:chExt cx="1667768" cy="437024"/>
            </a:xfrm>
          </p:grpSpPr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78389" t="23863" r="5917" b="24180"/>
              <a:stretch/>
            </p:blipFill>
            <p:spPr>
              <a:xfrm>
                <a:off x="3904969" y="5090939"/>
                <a:ext cx="439997" cy="437024"/>
              </a:xfrm>
              <a:prstGeom prst="rect">
                <a:avLst/>
              </a:prstGeom>
            </p:spPr>
          </p:pic>
          <p:sp>
            <p:nvSpPr>
              <p:cNvPr id="31" name="TextBox 30"/>
              <p:cNvSpPr txBox="1"/>
              <p:nvPr userDrawn="1"/>
            </p:nvSpPr>
            <p:spPr>
              <a:xfrm>
                <a:off x="4253647" y="5124785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33"/>
            <p:cNvGrpSpPr/>
            <p:nvPr userDrawn="1"/>
          </p:nvGrpSpPr>
          <p:grpSpPr>
            <a:xfrm>
              <a:off x="1375046" y="4512895"/>
              <a:ext cx="1663426" cy="431970"/>
              <a:chOff x="3055806" y="6043903"/>
              <a:chExt cx="1663426" cy="431970"/>
            </a:xfrm>
          </p:grpSpPr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18355" t="18093" r="18785" b="18686"/>
              <a:stretch/>
            </p:blipFill>
            <p:spPr>
              <a:xfrm>
                <a:off x="3055806" y="6043903"/>
                <a:ext cx="436696" cy="431970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 userDrawn="1"/>
            </p:nvSpPr>
            <p:spPr>
              <a:xfrm>
                <a:off x="3400142" y="6067126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34"/>
            <p:cNvGrpSpPr/>
            <p:nvPr userDrawn="1"/>
          </p:nvGrpSpPr>
          <p:grpSpPr>
            <a:xfrm>
              <a:off x="6080251" y="4483055"/>
              <a:ext cx="1665730" cy="428609"/>
              <a:chOff x="930286" y="5888736"/>
              <a:chExt cx="1665730" cy="428609"/>
            </a:xfrm>
          </p:grpSpPr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5830" t="23972" r="78345" b="24255"/>
              <a:stretch/>
            </p:blipFill>
            <p:spPr>
              <a:xfrm>
                <a:off x="930286" y="5888736"/>
                <a:ext cx="436696" cy="428609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 userDrawn="1"/>
            </p:nvSpPr>
            <p:spPr>
              <a:xfrm>
                <a:off x="1276926" y="5918374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2096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333" y="1524000"/>
            <a:ext cx="10159338" cy="4495800"/>
          </a:xfrm>
        </p:spPr>
        <p:txBody>
          <a:bodyPr lIns="0" tIns="0" rIns="0" bIns="0"/>
          <a:lstStyle>
            <a:lvl1pPr>
              <a:defRPr sz="19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A8146C50-9DD0-424F-B039-02BA9006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30887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2A8D1A7B-029E-4399-8170-9F0BDB31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73990"/>
          </a:xfrm>
        </p:spPr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3197" y="1046798"/>
            <a:ext cx="4293870" cy="512444"/>
          </a:xfrm>
        </p:spPr>
        <p:txBody>
          <a:bodyPr lIns="0" tIns="0" rIns="0" bIns="0"/>
          <a:lstStyle>
            <a:lvl1pPr>
              <a:defRPr sz="32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C66E3BA5-4788-4EA5-93C4-ACE5CF77A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330" y="1211176"/>
            <a:ext cx="10159337" cy="461665"/>
          </a:xfrm>
        </p:spPr>
        <p:txBody>
          <a:bodyPr lIns="0" tIns="0" rIns="0" bIns="0"/>
          <a:lstStyle>
            <a:lvl1pPr>
              <a:defRPr sz="3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DB680670-F60D-4F13-9AA2-4EBDD258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1E6BD74-DD3D-46C1-982B-4627DCEDB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5"/>
          <p:cNvSpPr txBox="1">
            <a:spLocks/>
          </p:cNvSpPr>
          <p:nvPr userDrawn="1"/>
        </p:nvSpPr>
        <p:spPr>
          <a:xfrm>
            <a:off x="3002262" y="1937012"/>
            <a:ext cx="5847021" cy="9602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4400" dirty="0" smtClean="0">
                <a:solidFill>
                  <a:schemeClr val="bg1">
                    <a:lumMod val="50000"/>
                  </a:schemeClr>
                </a:solidFill>
              </a:rPr>
              <a:t>Thank You</a:t>
            </a:r>
            <a:endParaRPr 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Group 16"/>
          <p:cNvGrpSpPr/>
          <p:nvPr userDrawn="1"/>
        </p:nvGrpSpPr>
        <p:grpSpPr>
          <a:xfrm>
            <a:off x="2159932" y="3156844"/>
            <a:ext cx="7531683" cy="2253628"/>
            <a:chOff x="2028831" y="2223972"/>
            <a:chExt cx="7531683" cy="2253628"/>
          </a:xfrm>
        </p:grpSpPr>
        <p:sp>
          <p:nvSpPr>
            <p:cNvPr id="4" name="Title 5"/>
            <p:cNvSpPr txBox="1">
              <a:spLocks/>
            </p:cNvSpPr>
            <p:nvPr userDrawn="1"/>
          </p:nvSpPr>
          <p:spPr>
            <a:xfrm>
              <a:off x="2028831" y="2223972"/>
              <a:ext cx="7531683" cy="140838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sz="4000" dirty="0" smtClean="0">
                  <a:solidFill>
                    <a:srgbClr val="C00000"/>
                  </a:solidFill>
                </a:rPr>
                <a:t>BSES</a:t>
              </a:r>
            </a:p>
            <a:p>
              <a:pPr algn="ctr"/>
              <a:r>
                <a:rPr lang="en-US" sz="2800" dirty="0" smtClean="0">
                  <a:solidFill>
                    <a:srgbClr val="C00000"/>
                  </a:solidFill>
                </a:rPr>
                <a:t>www.bsesdelhi.com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13" name="Title 5"/>
            <p:cNvSpPr txBox="1">
              <a:spLocks/>
            </p:cNvSpPr>
            <p:nvPr userDrawn="1"/>
          </p:nvSpPr>
          <p:spPr>
            <a:xfrm>
              <a:off x="2489407" y="3382330"/>
              <a:ext cx="3153343" cy="10952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BSES Rajdhani Power Limited</a:t>
              </a:r>
            </a:p>
            <a:p>
              <a:pPr algn="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BSES Bhawan, Nehru Place,</a:t>
              </a:r>
            </a:p>
            <a:p>
              <a:pPr algn="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New Delhi – 11 00 19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itle 5"/>
            <p:cNvSpPr txBox="1">
              <a:spLocks/>
            </p:cNvSpPr>
            <p:nvPr userDrawn="1"/>
          </p:nvSpPr>
          <p:spPr>
            <a:xfrm>
              <a:off x="5899096" y="3382329"/>
              <a:ext cx="3591498" cy="10952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r>
                <a:rPr 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BSES Yamuna Power Limited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Shakti Kiran Building, Karkardooma,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New Delhi – 11 00 32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" name="Straight Connector 2"/>
            <p:cNvCxnSpPr/>
            <p:nvPr userDrawn="1"/>
          </p:nvCxnSpPr>
          <p:spPr>
            <a:xfrm>
              <a:off x="5794673" y="3587356"/>
              <a:ext cx="0" cy="68521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8"/>
          <p:cNvGrpSpPr/>
          <p:nvPr userDrawn="1"/>
        </p:nvGrpSpPr>
        <p:grpSpPr>
          <a:xfrm>
            <a:off x="1717224" y="5400103"/>
            <a:ext cx="8417097" cy="469793"/>
            <a:chOff x="1375046" y="4477599"/>
            <a:chExt cx="8417097" cy="469793"/>
          </a:xfrm>
        </p:grpSpPr>
        <p:grpSp>
          <p:nvGrpSpPr>
            <p:cNvPr id="6" name="Group 35"/>
            <p:cNvGrpSpPr/>
            <p:nvPr userDrawn="1"/>
          </p:nvGrpSpPr>
          <p:grpSpPr>
            <a:xfrm>
              <a:off x="2748936" y="4478406"/>
              <a:ext cx="1664007" cy="433258"/>
              <a:chOff x="2194783" y="4610729"/>
              <a:chExt cx="1664007" cy="433258"/>
            </a:xfrm>
          </p:grpSpPr>
          <p:sp>
            <p:nvSpPr>
              <p:cNvPr id="25" name="TextBox 24"/>
              <p:cNvSpPr txBox="1"/>
              <p:nvPr userDrawn="1"/>
            </p:nvSpPr>
            <p:spPr>
              <a:xfrm>
                <a:off x="2539700" y="4642691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29915" t="23097" r="54091" b="24009"/>
              <a:stretch/>
            </p:blipFill>
            <p:spPr>
              <a:xfrm>
                <a:off x="2194783" y="4610729"/>
                <a:ext cx="436696" cy="433258"/>
              </a:xfrm>
              <a:prstGeom prst="rect">
                <a:avLst/>
              </a:prstGeom>
            </p:spPr>
          </p:pic>
        </p:grpSp>
        <p:grpSp>
          <p:nvGrpSpPr>
            <p:cNvPr id="7" name="Group 37"/>
            <p:cNvGrpSpPr/>
            <p:nvPr userDrawn="1"/>
          </p:nvGrpSpPr>
          <p:grpSpPr>
            <a:xfrm>
              <a:off x="7799518" y="4477599"/>
              <a:ext cx="1992625" cy="437024"/>
              <a:chOff x="6143665" y="5266624"/>
              <a:chExt cx="1992625" cy="437024"/>
            </a:xfrm>
          </p:grpSpPr>
          <p:sp>
            <p:nvSpPr>
              <p:cNvPr id="26" name="TextBox 25"/>
              <p:cNvSpPr txBox="1"/>
              <p:nvPr userDrawn="1"/>
            </p:nvSpPr>
            <p:spPr>
              <a:xfrm>
                <a:off x="6488001" y="5303568"/>
                <a:ext cx="16482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@bsesdelhiofficial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53982" t="23546" r="29890" b="23861"/>
              <a:stretch/>
            </p:blipFill>
            <p:spPr>
              <a:xfrm>
                <a:off x="6143665" y="5266624"/>
                <a:ext cx="436696" cy="437024"/>
              </a:xfrm>
              <a:prstGeom prst="rect">
                <a:avLst/>
              </a:prstGeom>
            </p:spPr>
          </p:pic>
        </p:grpSp>
        <p:grpSp>
          <p:nvGrpSpPr>
            <p:cNvPr id="8" name="Group 36"/>
            <p:cNvGrpSpPr/>
            <p:nvPr userDrawn="1"/>
          </p:nvGrpSpPr>
          <p:grpSpPr>
            <a:xfrm>
              <a:off x="4412943" y="4510368"/>
              <a:ext cx="1667768" cy="437024"/>
              <a:chOff x="3904969" y="5090939"/>
              <a:chExt cx="1667768" cy="437024"/>
            </a:xfrm>
          </p:grpSpPr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78389" t="23863" r="5917" b="24180"/>
              <a:stretch/>
            </p:blipFill>
            <p:spPr>
              <a:xfrm>
                <a:off x="3904969" y="5090939"/>
                <a:ext cx="439997" cy="437024"/>
              </a:xfrm>
              <a:prstGeom prst="rect">
                <a:avLst/>
              </a:prstGeom>
            </p:spPr>
          </p:pic>
          <p:sp>
            <p:nvSpPr>
              <p:cNvPr id="31" name="TextBox 30"/>
              <p:cNvSpPr txBox="1"/>
              <p:nvPr userDrawn="1"/>
            </p:nvSpPr>
            <p:spPr>
              <a:xfrm>
                <a:off x="4253647" y="5124785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33"/>
            <p:cNvGrpSpPr/>
            <p:nvPr userDrawn="1"/>
          </p:nvGrpSpPr>
          <p:grpSpPr>
            <a:xfrm>
              <a:off x="1375046" y="4512895"/>
              <a:ext cx="1663426" cy="431970"/>
              <a:chOff x="3055806" y="6043903"/>
              <a:chExt cx="1663426" cy="431970"/>
            </a:xfrm>
          </p:grpSpPr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18355" t="18093" r="18785" b="18686"/>
              <a:stretch/>
            </p:blipFill>
            <p:spPr>
              <a:xfrm>
                <a:off x="3055806" y="6043903"/>
                <a:ext cx="436696" cy="431970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 userDrawn="1"/>
            </p:nvSpPr>
            <p:spPr>
              <a:xfrm>
                <a:off x="3400142" y="6067126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34"/>
            <p:cNvGrpSpPr/>
            <p:nvPr userDrawn="1"/>
          </p:nvGrpSpPr>
          <p:grpSpPr>
            <a:xfrm>
              <a:off x="6080251" y="4483055"/>
              <a:ext cx="1665730" cy="428609"/>
              <a:chOff x="930286" y="5888736"/>
              <a:chExt cx="1665730" cy="428609"/>
            </a:xfrm>
          </p:grpSpPr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l="5830" t="23972" r="78345" b="24255"/>
              <a:stretch/>
            </p:blipFill>
            <p:spPr>
              <a:xfrm>
                <a:off x="930286" y="5888736"/>
                <a:ext cx="436696" cy="428609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 userDrawn="1"/>
            </p:nvSpPr>
            <p:spPr>
              <a:xfrm>
                <a:off x="1276926" y="5918374"/>
                <a:ext cx="13190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400" dirty="0" smtClean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@bsesdelhi</a:t>
                </a:r>
                <a:endParaRPr lang="en-IN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20967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1" y="6503551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Confidential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42872" y="6356350"/>
            <a:ext cx="2743200" cy="365125"/>
          </a:xfrm>
        </p:spPr>
        <p:txBody>
          <a:bodyPr/>
          <a:lstStyle/>
          <a:p>
            <a:fld id="{37EF2AFE-8C02-4AD5-AB18-6AC97B5839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8043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651" y="1371600"/>
            <a:ext cx="52324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1251" y="1371600"/>
            <a:ext cx="52324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1251" y="3581400"/>
            <a:ext cx="52324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95B90-5F4E-4987-A672-86B61A9C602F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76187"/>
            <a:ext cx="9144000" cy="1708872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46856"/>
            <a:ext cx="9144000" cy="50466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5A399-8E50-4BCE-8B62-547D0D5B6D5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24000" y="3615957"/>
            <a:ext cx="91440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71" y="383118"/>
            <a:ext cx="2051627" cy="4248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/>
          <a:srcRect l="45855" t="35743" r="47068" b="43498"/>
          <a:stretch/>
        </p:blipFill>
        <p:spPr>
          <a:xfrm>
            <a:off x="11078221" y="178882"/>
            <a:ext cx="863299" cy="1424443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 userDrawn="1"/>
        </p:nvSpPr>
        <p:spPr>
          <a:xfrm>
            <a:off x="470414" y="891104"/>
            <a:ext cx="2201340" cy="54642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en-IN" sz="1100" b="1" dirty="0" smtClean="0">
                <a:latin typeface="Arial" charset="0"/>
              </a:rPr>
              <a:t>POWERING DELHI</a:t>
            </a:r>
          </a:p>
          <a:p>
            <a:pPr>
              <a:lnSpc>
                <a:spcPct val="50000"/>
              </a:lnSpc>
            </a:pPr>
            <a:r>
              <a:rPr lang="en-IN" sz="1100" b="1" dirty="0" smtClean="0">
                <a:latin typeface="Arial" charset="0"/>
              </a:rPr>
              <a:t>EMPOWERING CONSUMERS</a:t>
            </a:r>
          </a:p>
        </p:txBody>
      </p:sp>
    </p:spTree>
    <p:extLst>
      <p:ext uri="{BB962C8B-B14F-4D97-AF65-F5344CB8AC3E}">
        <p14:creationId xmlns="" xmlns:p14="http://schemas.microsoft.com/office/powerpoint/2010/main" val="4091042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-2" y="6549390"/>
            <a:ext cx="12192000" cy="332740"/>
          </a:xfrm>
          <a:custGeom>
            <a:avLst/>
            <a:gdLst/>
            <a:ahLst/>
            <a:cxnLst/>
            <a:rect l="l" t="t" r="r" b="b"/>
            <a:pathLst>
              <a:path w="12192000" h="332740">
                <a:moveTo>
                  <a:pt x="12192000" y="0"/>
                </a:moveTo>
                <a:lnTo>
                  <a:pt x="0" y="0"/>
                </a:lnTo>
                <a:lnTo>
                  <a:pt x="0" y="332232"/>
                </a:lnTo>
                <a:lnTo>
                  <a:pt x="12192000" y="3322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3E76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330" y="1211176"/>
            <a:ext cx="10159337" cy="512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332" y="1723620"/>
            <a:ext cx="10159338" cy="4107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44985" y="6594422"/>
            <a:ext cx="210820" cy="173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pPr marL="38100">
              <a:lnSpc>
                <a:spcPts val="1250"/>
              </a:lnSpc>
            </a:pPr>
            <a:fld id="{81D60167-4931-47E6-BA6A-407CBD079E47}" type="slidenum">
              <a:rPr dirty="0"/>
              <a:pPr marL="38100">
                <a:lnSpc>
                  <a:spcPts val="1250"/>
                </a:lnSpc>
              </a:pPr>
              <a:t>‹#›</a:t>
            </a:fld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6400" y="303275"/>
            <a:ext cx="1327404" cy="2749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1" r:id="rId6"/>
    <p:sldLayoutId id="2147483672" r:id="rId7"/>
    <p:sldLayoutId id="2147483673" r:id="rId8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0EB0F-255E-4C7B-813E-1315BFC0F355}" type="datetime1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5A399-8E50-4BCE-8B62-547D0D5B6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833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12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Munish.sharma@relianceada.com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2743589"/>
            <a:ext cx="6858000" cy="533011"/>
          </a:xfrm>
        </p:spPr>
        <p:txBody>
          <a:bodyPr>
            <a:normAutofit/>
          </a:bodyPr>
          <a:lstStyle/>
          <a:p>
            <a:r>
              <a:rPr lang="en-US" sz="2000" b="1" i="1" dirty="0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en-US" sz="2000" b="1" i="1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sz="2000" b="1" i="1" dirty="0" smtClean="0">
                <a:solidFill>
                  <a:schemeClr val="bg1">
                    <a:lumMod val="50000"/>
                  </a:schemeClr>
                </a:solidFill>
              </a:rPr>
              <a:t> Feb’2025;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 NPTI Faridabad Haryana</a:t>
            </a:r>
            <a:endParaRPr lang="en-U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5257800"/>
            <a:ext cx="6858000" cy="539146"/>
          </a:xfrm>
        </p:spPr>
        <p:txBody>
          <a:bodyPr/>
          <a:lstStyle/>
          <a:p>
            <a:r>
              <a:rPr lang="en-IN" dirty="0" smtClean="0">
                <a:latin typeface="Arial" charset="0"/>
              </a:rPr>
              <a:t>BSES: 22 </a:t>
            </a:r>
            <a:r>
              <a:rPr lang="en-IN" dirty="0">
                <a:latin typeface="Arial" charset="0"/>
              </a:rPr>
              <a:t>years of serving the National </a:t>
            </a:r>
            <a:r>
              <a:rPr lang="en-IN" dirty="0" smtClean="0">
                <a:latin typeface="Arial" charset="0"/>
              </a:rPr>
              <a:t>Capital</a:t>
            </a:r>
            <a:endParaRPr lang="en-IN" dirty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1752600" y="1805226"/>
            <a:ext cx="8610600" cy="709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PROTECTION OF CONSUMER INTEREST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581400"/>
            <a:ext cx="9156700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448800" y="5715000"/>
            <a:ext cx="2286000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Munish Sharma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875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668000" cy="461665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400" b="1" dirty="0" smtClean="0"/>
              <a:t>DISCOMs V/s Regulatory/ Legal Framework</a:t>
            </a:r>
            <a:endParaRPr lang="en-US" sz="2000" b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C7BBBFA-1B76-4E89-87A7-0A2E11B95B5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960610" y="1768475"/>
          <a:ext cx="6299199" cy="325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7"/>
          <p:cNvSpPr>
            <a:spLocks noChangeArrowheads="1"/>
          </p:cNvSpPr>
          <p:nvPr/>
        </p:nvSpPr>
        <p:spPr bwMode="auto">
          <a:xfrm rot="5400000">
            <a:off x="5583405" y="3165475"/>
            <a:ext cx="3962400" cy="10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en-IN">
              <a:cs typeface="Arial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676400" y="1219200"/>
            <a:ext cx="4013200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Arial" charset="0"/>
              </a:rPr>
              <a:t>Applicable Legislature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848600" y="1219200"/>
            <a:ext cx="4013200" cy="40011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Calibri" pitchFamily="34" charset="0"/>
                <a:cs typeface="Arial" charset="0"/>
              </a:rPr>
              <a:t>Appeal Mechanism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990600" y="5867400"/>
            <a:ext cx="2235200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50" b="1" i="1" dirty="0"/>
              <a:t>EA : Electricity Act</a:t>
            </a:r>
          </a:p>
          <a:p>
            <a:r>
              <a:rPr lang="en-US" sz="1050" b="1" i="1" dirty="0"/>
              <a:t>NTP: National Tariff Policy</a:t>
            </a:r>
          </a:p>
          <a:p>
            <a:r>
              <a:rPr lang="en-US" sz="1050" b="1" i="1" dirty="0"/>
              <a:t>NEP: National Electricity Policy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8153400" y="5943600"/>
            <a:ext cx="3556000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50" b="1" i="1" dirty="0"/>
              <a:t>CERC : Central Electricity Regulatory Commission</a:t>
            </a:r>
          </a:p>
          <a:p>
            <a:r>
              <a:rPr lang="en-US" sz="1050" b="1" i="1" dirty="0"/>
              <a:t>SERC: State Electricity Regulatory Commission</a:t>
            </a:r>
          </a:p>
          <a:p>
            <a:r>
              <a:rPr lang="en-US" sz="1050" b="1" i="1" dirty="0"/>
              <a:t>ATE: Appellate Tribunal of Electricity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5334000"/>
            <a:ext cx="10848109" cy="374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4950" indent="-234950" algn="ctr"/>
            <a:r>
              <a:rPr lang="en-US" b="1" dirty="0" smtClean="0">
                <a:solidFill>
                  <a:schemeClr val="bg1"/>
                </a:solidFill>
              </a:rPr>
              <a:t>DISCOM’s are entirely regulated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901725" y="1773936"/>
            <a:ext cx="1625600" cy="7620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Regulation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901725" y="3020568"/>
            <a:ext cx="1625600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Court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901725" y="4267200"/>
            <a:ext cx="1625600" cy="762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Supreme Court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8511325" y="2612137"/>
            <a:ext cx="410531" cy="357641"/>
            <a:chOff x="1205346" y="810758"/>
            <a:chExt cx="307898" cy="357641"/>
          </a:xfrm>
        </p:grpSpPr>
        <p:sp>
          <p:nvSpPr>
            <p:cNvPr id="18" name="Right Arrow 17"/>
            <p:cNvSpPr/>
            <p:nvPr/>
          </p:nvSpPr>
          <p:spPr>
            <a:xfrm rot="5400000">
              <a:off x="1180474" y="835630"/>
              <a:ext cx="357641" cy="307898"/>
            </a:xfrm>
            <a:prstGeom prst="rightArrow">
              <a:avLst/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ight Arrow 4"/>
            <p:cNvSpPr/>
            <p:nvPr/>
          </p:nvSpPr>
          <p:spPr>
            <a:xfrm rot="10800000">
              <a:off x="1266926" y="810759"/>
              <a:ext cx="184738" cy="2652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8511325" y="3854696"/>
            <a:ext cx="410531" cy="357641"/>
            <a:chOff x="1205346" y="810758"/>
            <a:chExt cx="307898" cy="357641"/>
          </a:xfrm>
        </p:grpSpPr>
        <p:sp>
          <p:nvSpPr>
            <p:cNvPr id="21" name="Right Arrow 20"/>
            <p:cNvSpPr/>
            <p:nvPr/>
          </p:nvSpPr>
          <p:spPr>
            <a:xfrm rot="5400000">
              <a:off x="1180474" y="835630"/>
              <a:ext cx="357641" cy="307898"/>
            </a:xfrm>
            <a:prstGeom prst="rightArrow">
              <a:avLst/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ight Arrow 4"/>
            <p:cNvSpPr/>
            <p:nvPr/>
          </p:nvSpPr>
          <p:spPr>
            <a:xfrm rot="10800000">
              <a:off x="1266926" y="810759"/>
              <a:ext cx="184738" cy="2652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10238525" y="1773936"/>
            <a:ext cx="1625600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Order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238525" y="3020568"/>
            <a:ext cx="1625600" cy="76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ATE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38525" y="4267200"/>
            <a:ext cx="1625600" cy="762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Supreme Court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Group 25"/>
          <p:cNvGrpSpPr/>
          <p:nvPr/>
        </p:nvGrpSpPr>
        <p:grpSpPr>
          <a:xfrm>
            <a:off x="10848125" y="2612137"/>
            <a:ext cx="410531" cy="357641"/>
            <a:chOff x="1205346" y="810758"/>
            <a:chExt cx="307898" cy="357641"/>
          </a:xfrm>
          <a:solidFill>
            <a:schemeClr val="accent3">
              <a:lumMod val="75000"/>
            </a:schemeClr>
          </a:solidFill>
        </p:grpSpPr>
        <p:sp>
          <p:nvSpPr>
            <p:cNvPr id="27" name="Right Arrow 26"/>
            <p:cNvSpPr/>
            <p:nvPr/>
          </p:nvSpPr>
          <p:spPr>
            <a:xfrm rot="5400000">
              <a:off x="1180474" y="835630"/>
              <a:ext cx="357641" cy="307898"/>
            </a:xfrm>
            <a:prstGeom prst="rightArrow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ight Arrow 4"/>
            <p:cNvSpPr/>
            <p:nvPr/>
          </p:nvSpPr>
          <p:spPr>
            <a:xfrm rot="10800000">
              <a:off x="1266926" y="810759"/>
              <a:ext cx="184738" cy="265272"/>
            </a:xfrm>
            <a:prstGeom prst="rect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17" name="Group 28"/>
          <p:cNvGrpSpPr/>
          <p:nvPr/>
        </p:nvGrpSpPr>
        <p:grpSpPr>
          <a:xfrm>
            <a:off x="10848125" y="3854696"/>
            <a:ext cx="410531" cy="357641"/>
            <a:chOff x="1205346" y="810758"/>
            <a:chExt cx="307898" cy="357641"/>
          </a:xfrm>
          <a:solidFill>
            <a:schemeClr val="accent3">
              <a:lumMod val="75000"/>
            </a:schemeClr>
          </a:solidFill>
        </p:grpSpPr>
        <p:sp>
          <p:nvSpPr>
            <p:cNvPr id="30" name="Right Arrow 29"/>
            <p:cNvSpPr/>
            <p:nvPr/>
          </p:nvSpPr>
          <p:spPr>
            <a:xfrm rot="5400000">
              <a:off x="1180474" y="835630"/>
              <a:ext cx="357641" cy="307898"/>
            </a:xfrm>
            <a:prstGeom prst="rightArrow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ight Arrow 4"/>
            <p:cNvSpPr/>
            <p:nvPr/>
          </p:nvSpPr>
          <p:spPr>
            <a:xfrm rot="10800000">
              <a:off x="1266926" y="810759"/>
              <a:ext cx="184738" cy="265272"/>
            </a:xfrm>
            <a:prstGeom prst="rect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10591800" cy="381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cs typeface="Arial" charset="0"/>
              </a:rPr>
              <a:t>Key Stakeholder Expectations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461688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6B85586-DABD-45EF-9E03-B2FEDC0C71A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8682436" y="4132834"/>
            <a:ext cx="2399546" cy="7064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Service Providers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1248872" y="4091517"/>
            <a:ext cx="2217660" cy="6302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Promoter/ FIIs</a:t>
            </a:r>
            <a:endParaRPr lang="en-US" sz="2400" b="1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8789816" y="1227700"/>
            <a:ext cx="2159000" cy="6302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Regulator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4862769" y="4113500"/>
            <a:ext cx="2159000" cy="6302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Employees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192763" y="1145814"/>
            <a:ext cx="2159000" cy="6302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Government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4767613" y="1173110"/>
            <a:ext cx="2159000" cy="6302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Customers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27551" y="1855071"/>
            <a:ext cx="3403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Fair Democratic approach</a:t>
            </a:r>
            <a:endParaRPr lang="en-US" sz="1500" dirty="0" smtClean="0"/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Customer’s Interest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Social Responsibility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Environment Protection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Elimination of Subsidy 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Sector Growth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776328" y="1879976"/>
            <a:ext cx="2620755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Reliable Supply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Quality of Power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>
                <a:cs typeface="Arial" charset="0"/>
              </a:rPr>
              <a:t>Lower Tariffs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>
                <a:cs typeface="Arial" charset="0"/>
              </a:rPr>
              <a:t>Efficiency of Services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>
                <a:cs typeface="Arial" charset="0"/>
              </a:rPr>
              <a:t>Free VAS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>
                <a:cs typeface="Arial" charset="0"/>
              </a:rPr>
              <a:t>Ease of Processes</a:t>
            </a:r>
            <a:endParaRPr lang="en-US" dirty="0"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810384" y="1959668"/>
            <a:ext cx="2858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dirty="0" err="1" smtClean="0"/>
              <a:t>QoS</a:t>
            </a:r>
            <a:r>
              <a:rPr lang="en-US" dirty="0" smtClean="0"/>
              <a:t>/ </a:t>
            </a:r>
            <a:r>
              <a:rPr lang="en-US" dirty="0" err="1" smtClean="0"/>
              <a:t>CoS</a:t>
            </a:r>
            <a:endParaRPr lang="en-US" dirty="0" smtClean="0"/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Performance monitoring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Effective Sector Growth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Process Optimization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Tariff Control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332274" y="4811604"/>
            <a:ext cx="30350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sz="1700" dirty="0" smtClean="0"/>
              <a:t>Business opportunity 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700" dirty="0" smtClean="0"/>
              <a:t>Returns (Tangible &amp; Intangible)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700" dirty="0" smtClean="0"/>
              <a:t>Legal/ Admin Enablers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700" dirty="0" smtClean="0"/>
              <a:t>Risk Management</a:t>
            </a:r>
          </a:p>
          <a:p>
            <a:pPr marL="114300" indent="-114300" eaLnBrk="0" hangingPunct="0">
              <a:buFontTx/>
              <a:buChar char="•"/>
            </a:pPr>
            <a:r>
              <a:rPr lang="en-US" sz="1700" dirty="0" smtClean="0"/>
              <a:t>Manage expectations of other stakeholders</a:t>
            </a:r>
            <a:endParaRPr lang="en-US" sz="1700" dirty="0"/>
          </a:p>
        </p:txBody>
      </p:sp>
      <p:sp>
        <p:nvSpPr>
          <p:cNvPr id="19" name="Rectangle 18"/>
          <p:cNvSpPr/>
          <p:nvPr/>
        </p:nvSpPr>
        <p:spPr>
          <a:xfrm>
            <a:off x="4805144" y="4885944"/>
            <a:ext cx="31651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Continued employment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Protection of compensation &amp; benefits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Career growth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8846208" y="5011008"/>
            <a:ext cx="2781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Demand planning</a:t>
            </a:r>
          </a:p>
          <a:p>
            <a:pPr marL="114300" indent="-114300" eaLnBrk="0" hangingPunct="0">
              <a:buFontTx/>
              <a:buChar char="•"/>
            </a:pPr>
            <a:r>
              <a:rPr lang="en-US" dirty="0" smtClean="0"/>
              <a:t>Regular payment</a:t>
            </a:r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 rot="10800000">
            <a:off x="970496" y="3809999"/>
            <a:ext cx="10668000" cy="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7390" y="1247629"/>
            <a:ext cx="614149" cy="558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7653" y="1280043"/>
            <a:ext cx="1214652" cy="45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4644" y="1178610"/>
            <a:ext cx="840120" cy="59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5893" y="4176214"/>
            <a:ext cx="751456" cy="50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95630" y="4190999"/>
            <a:ext cx="734704" cy="6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3826" y="4074783"/>
            <a:ext cx="697600" cy="64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300" y="4095750"/>
            <a:ext cx="10972800" cy="685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IN" sz="4000" b="1" dirty="0" smtClean="0"/>
              <a:t>Conflicts &amp; Consumer Protection...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3202" y="1447800"/>
            <a:ext cx="3568747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10972800" cy="43495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IN" sz="2400" b="1" dirty="0" err="1" smtClean="0"/>
              <a:t>Discoms</a:t>
            </a:r>
            <a:r>
              <a:rPr lang="en-IN" sz="2400" b="1" dirty="0" smtClean="0"/>
              <a:t> V/s Customer Interface</a:t>
            </a:r>
            <a:endParaRPr lang="en-IN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11125200" cy="4648200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latin typeface="+mn-lt"/>
              </a:rPr>
              <a:t>Theft Control</a:t>
            </a:r>
            <a:r>
              <a:rPr lang="en-IN" sz="24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IN" sz="2400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IN" sz="2400" dirty="0" smtClean="0">
                <a:solidFill>
                  <a:schemeClr val="tx1"/>
                </a:solidFill>
                <a:latin typeface="+mn-lt"/>
              </a:rPr>
              <a:t>High community resistance with minimal Political/ Police support . </a:t>
            </a:r>
            <a:endParaRPr lang="en-IN" sz="2000" b="1" u="sng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en-IN" sz="2000" dirty="0" smtClean="0">
                <a:solidFill>
                  <a:schemeClr val="tx1"/>
                </a:solidFill>
                <a:latin typeface="+mn-lt"/>
              </a:rPr>
              <a:t>		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latin typeface="+mn-lt"/>
              </a:rPr>
              <a:t>Land Usage</a:t>
            </a:r>
            <a:r>
              <a:rPr lang="en-IN" sz="2400" b="1" dirty="0" smtClean="0">
                <a:solidFill>
                  <a:srgbClr val="0070C0"/>
                </a:solidFill>
                <a:latin typeface="+mn-lt"/>
              </a:rPr>
              <a:t>: </a:t>
            </a:r>
            <a:r>
              <a:rPr lang="en-IN" sz="2400" dirty="0" smtClean="0">
                <a:solidFill>
                  <a:schemeClr val="tx1"/>
                </a:solidFill>
                <a:latin typeface="+mn-lt"/>
              </a:rPr>
              <a:t>Minimal Policy framework for n/w extension in congested areas.</a:t>
            </a:r>
            <a:endParaRPr lang="en-IN" sz="2000" b="1" u="sng" dirty="0" smtClean="0">
              <a:solidFill>
                <a:schemeClr val="tx1"/>
              </a:solidFill>
              <a:latin typeface="+mn-lt"/>
            </a:endParaRPr>
          </a:p>
          <a:p>
            <a:pPr marL="228600" lvl="1">
              <a:spcBef>
                <a:spcPts val="1000"/>
              </a:spcBef>
              <a:buNone/>
            </a:pPr>
            <a:r>
              <a:rPr lang="en-IN" sz="2000" dirty="0" smtClean="0">
                <a:solidFill>
                  <a:schemeClr val="tx1"/>
                </a:solidFill>
              </a:rPr>
              <a:t>		</a:t>
            </a:r>
          </a:p>
          <a:p>
            <a:pPr marL="0" lvl="1">
              <a:spcBef>
                <a:spcPts val="1000"/>
              </a:spcBef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cs typeface="Times New Roman"/>
              </a:rPr>
              <a:t>Supply Quality</a:t>
            </a:r>
            <a:r>
              <a:rPr lang="en-IN" sz="2400" b="1" dirty="0" smtClean="0">
                <a:solidFill>
                  <a:srgbClr val="0070C0"/>
                </a:solidFill>
                <a:cs typeface="Times New Roman"/>
              </a:rPr>
              <a:t> </a:t>
            </a:r>
            <a:r>
              <a:rPr lang="en-IN" sz="2000" b="1" dirty="0" smtClean="0">
                <a:solidFill>
                  <a:schemeClr val="tx1"/>
                </a:solidFill>
                <a:cs typeface="Times New Roman"/>
              </a:rPr>
              <a:t>: </a:t>
            </a:r>
            <a:r>
              <a:rPr lang="en-IN" sz="2400" dirty="0" smtClean="0">
                <a:solidFill>
                  <a:schemeClr val="tx1"/>
                </a:solidFill>
              </a:rPr>
              <a:t>Reliable Supply with Zero tolerance to outages – planned/ emergency </a:t>
            </a:r>
            <a:endParaRPr lang="en-IN" sz="2400" b="1" u="sng" dirty="0" smtClean="0">
              <a:solidFill>
                <a:schemeClr val="tx1"/>
              </a:solidFill>
              <a:cs typeface="Times New Roman"/>
            </a:endParaRPr>
          </a:p>
          <a:p>
            <a:pPr marL="228600" lvl="1">
              <a:spcBef>
                <a:spcPts val="1000"/>
              </a:spcBef>
              <a:buNone/>
            </a:pPr>
            <a:r>
              <a:rPr lang="en-IN" sz="2000" dirty="0" smtClean="0">
                <a:solidFill>
                  <a:schemeClr val="tx1"/>
                </a:solidFill>
              </a:rPr>
              <a:t>		</a:t>
            </a:r>
          </a:p>
          <a:p>
            <a:pPr marL="0" lvl="1">
              <a:spcBef>
                <a:spcPts val="1000"/>
              </a:spcBef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cs typeface="Times New Roman"/>
              </a:rPr>
              <a:t>Tariffs</a:t>
            </a:r>
            <a:r>
              <a:rPr lang="en-IN" sz="2400" b="1" dirty="0" smtClean="0">
                <a:solidFill>
                  <a:srgbClr val="0070C0"/>
                </a:solidFill>
                <a:cs typeface="Times New Roman"/>
              </a:rPr>
              <a:t> </a:t>
            </a:r>
            <a:r>
              <a:rPr lang="en-IN" sz="2000" b="1" dirty="0" smtClean="0">
                <a:solidFill>
                  <a:schemeClr val="tx1"/>
                </a:solidFill>
                <a:cs typeface="Times New Roman"/>
              </a:rPr>
              <a:t>: </a:t>
            </a:r>
            <a:r>
              <a:rPr lang="en-IN" sz="2400" dirty="0" smtClean="0">
                <a:solidFill>
                  <a:schemeClr val="tx1"/>
                </a:solidFill>
              </a:rPr>
              <a:t>Lowest possible cost if not subsidised.</a:t>
            </a:r>
            <a:endParaRPr lang="en-IN" sz="2000" b="1" u="sng" dirty="0" smtClean="0">
              <a:solidFill>
                <a:schemeClr val="tx1"/>
              </a:solidFill>
              <a:cs typeface="Times New Roman"/>
            </a:endParaRPr>
          </a:p>
          <a:p>
            <a:pPr marL="228600" lvl="1">
              <a:spcBef>
                <a:spcPts val="1000"/>
              </a:spcBef>
              <a:buNone/>
            </a:pPr>
            <a:r>
              <a:rPr lang="en-IN" sz="2000" dirty="0" smtClean="0">
                <a:solidFill>
                  <a:schemeClr val="tx1"/>
                </a:solidFill>
              </a:rPr>
              <a:t>		 </a:t>
            </a:r>
          </a:p>
          <a:p>
            <a:pPr marL="0" lvl="1">
              <a:spcBef>
                <a:spcPts val="1000"/>
              </a:spcBef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cs typeface="Times New Roman"/>
              </a:rPr>
              <a:t>Value added services</a:t>
            </a:r>
            <a:r>
              <a:rPr lang="en-IN" sz="2400" b="1" dirty="0" smtClean="0">
                <a:solidFill>
                  <a:srgbClr val="0070C0"/>
                </a:solidFill>
                <a:cs typeface="Times New Roman"/>
              </a:rPr>
              <a:t> </a:t>
            </a:r>
            <a:r>
              <a:rPr lang="en-IN" sz="2000" b="1" dirty="0" smtClean="0">
                <a:solidFill>
                  <a:schemeClr val="tx1"/>
                </a:solidFill>
                <a:cs typeface="Times New Roman"/>
              </a:rPr>
              <a:t>: </a:t>
            </a:r>
            <a:r>
              <a:rPr lang="en-IN" sz="2400" dirty="0" smtClean="0">
                <a:solidFill>
                  <a:schemeClr val="tx1"/>
                </a:solidFill>
              </a:rPr>
              <a:t>Without additional cost implication.</a:t>
            </a:r>
            <a:endParaRPr lang="en-IN" sz="2000" b="1" u="sng" dirty="0" smtClean="0">
              <a:solidFill>
                <a:schemeClr val="tx1"/>
              </a:solidFill>
              <a:cs typeface="Times New Roman"/>
            </a:endParaRPr>
          </a:p>
          <a:p>
            <a:pPr marL="228600" lvl="1">
              <a:spcBef>
                <a:spcPts val="1000"/>
              </a:spcBef>
              <a:buNone/>
            </a:pPr>
            <a:r>
              <a:rPr lang="en-IN" sz="2000" b="1" dirty="0" smtClean="0">
                <a:solidFill>
                  <a:schemeClr val="tx1"/>
                </a:solidFill>
              </a:rPr>
              <a:t>		</a:t>
            </a:r>
            <a:endParaRPr lang="en-IN" sz="2000" dirty="0" smtClean="0">
              <a:solidFill>
                <a:schemeClr val="tx1"/>
              </a:solidFill>
            </a:endParaRPr>
          </a:p>
          <a:p>
            <a:pPr marL="0" lvl="1">
              <a:spcBef>
                <a:spcPts val="1000"/>
              </a:spcBef>
              <a:buClr>
                <a:schemeClr val="tx2"/>
              </a:buClr>
              <a:buFont typeface="Wingdings" pitchFamily="2" charset="2"/>
              <a:buChar char="v"/>
            </a:pPr>
            <a:r>
              <a:rPr lang="en-IN" sz="2400" b="1" u="sng" dirty="0" smtClean="0">
                <a:solidFill>
                  <a:srgbClr val="0070C0"/>
                </a:solidFill>
                <a:cs typeface="Times New Roman"/>
              </a:rPr>
              <a:t>Ease of Processes</a:t>
            </a:r>
            <a:r>
              <a:rPr lang="en-IN" sz="2400" b="1" dirty="0" smtClean="0">
                <a:solidFill>
                  <a:srgbClr val="0070C0"/>
                </a:solidFill>
                <a:cs typeface="Times New Roman"/>
              </a:rPr>
              <a:t> </a:t>
            </a:r>
            <a:r>
              <a:rPr lang="en-IN" sz="2000" b="1" dirty="0" smtClean="0">
                <a:solidFill>
                  <a:schemeClr val="tx1"/>
                </a:solidFill>
                <a:cs typeface="Times New Roman"/>
              </a:rPr>
              <a:t>: </a:t>
            </a:r>
            <a:r>
              <a:rPr lang="en-IN" sz="2400" dirty="0" smtClean="0">
                <a:solidFill>
                  <a:schemeClr val="tx1"/>
                </a:solidFill>
              </a:rPr>
              <a:t>Prompt, Transparent &amp; flexible. </a:t>
            </a:r>
            <a:r>
              <a:rPr lang="en-IN" sz="2400" b="1" dirty="0" smtClean="0">
                <a:solidFill>
                  <a:schemeClr val="tx1"/>
                </a:solidFill>
              </a:rPr>
              <a:t>	</a:t>
            </a:r>
            <a:endParaRPr lang="en-IN" sz="2000" dirty="0" smtClean="0">
              <a:solidFill>
                <a:schemeClr val="tx1"/>
              </a:solidFill>
            </a:endParaRPr>
          </a:p>
          <a:p>
            <a:pPr marL="228600" lvl="1">
              <a:spcBef>
                <a:spcPts val="1000"/>
              </a:spcBef>
              <a:buNone/>
            </a:pPr>
            <a:endParaRPr lang="en-IN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10972800" cy="334962"/>
          </a:xfrm>
        </p:spPr>
        <p:txBody>
          <a:bodyPr>
            <a:noAutofit/>
          </a:bodyPr>
          <a:lstStyle/>
          <a:p>
            <a:r>
              <a:rPr lang="en-IN" dirty="0" smtClean="0"/>
              <a:t>Pre 2002 Era...</a:t>
            </a:r>
            <a:endParaRPr lang="en-IN" b="0" dirty="0"/>
          </a:p>
        </p:txBody>
      </p:sp>
      <p:sp>
        <p:nvSpPr>
          <p:cNvPr id="27" name="Rounded Rectangle 26"/>
          <p:cNvSpPr/>
          <p:nvPr/>
        </p:nvSpPr>
        <p:spPr>
          <a:xfrm>
            <a:off x="877614" y="6067102"/>
            <a:ext cx="10972800" cy="381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342900" lvl="1" indent="-342900" algn="ctr" eaLnBrk="0" hangingPunc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FF0000"/>
              </a:buClr>
              <a:defRPr/>
            </a:pPr>
            <a:r>
              <a:rPr lang="en-US" altLang="en-US" sz="2000" b="1" dirty="0" smtClean="0">
                <a:solidFill>
                  <a:schemeClr val="tx1"/>
                </a:solidFill>
              </a:rPr>
              <a:t>All Stakeholders in dismay…</a:t>
            </a: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>
          <a:xfrm>
            <a:off x="8940800" y="6305550"/>
            <a:ext cx="2641600" cy="476250"/>
          </a:xfrm>
          <a:ln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5295B90-5F4E-4987-A672-86B61A9C602F}" type="slidenum">
              <a:rPr lang="en-SG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SG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743201" y="1090456"/>
          <a:ext cx="8940802" cy="4805854"/>
        </p:xfrm>
        <a:graphic>
          <a:graphicData uri="http://schemas.openxmlformats.org/drawingml/2006/table">
            <a:tbl>
              <a:tblPr/>
              <a:tblGrid>
                <a:gridCol w="2103717"/>
                <a:gridCol w="1472603"/>
                <a:gridCol w="1893347"/>
                <a:gridCol w="1682975"/>
                <a:gridCol w="1788160"/>
              </a:tblGrid>
              <a:tr h="315137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STAKEHOLDERS</a:t>
                      </a:r>
                      <a:endParaRPr lang="en-IN" sz="16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CRITICAL STATE OF AFFAIRS....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2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2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2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</a:tr>
              <a:tr h="805031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CUSTOMER</a:t>
                      </a:r>
                      <a:endParaRPr lang="en-IN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Massive 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Power-cuts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“NO”  service 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Rampant Corruption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“NO” Grievance Redress 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05031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EMPLOYEE</a:t>
                      </a:r>
                      <a:endParaRPr lang="en-IN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Apathetic to Customer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</a:tabLst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Stagnant 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</a:tabLst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Setup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Politically influenced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“NO” Customer Centricity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</a:tr>
              <a:tr h="919370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UPSTREAM</a:t>
                      </a:r>
                      <a:r>
                        <a:rPr lang="en-IN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UTILITIES 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(G-T)</a:t>
                      </a:r>
                      <a:endParaRPr lang="en-IN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 Payment 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defaults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Inefficient &amp; Ineffective 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Lack of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Accountability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  <a:defRPr/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Dedicated manpower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</a:tr>
              <a:tr h="1144791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STATE </a:t>
                      </a:r>
                      <a:r>
                        <a:rPr lang="en-IN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GOVT.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(Delhi)</a:t>
                      </a:r>
                      <a:endParaRPr lang="en-IN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  <a:defRPr/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Extreme pressure on Govt. Exchequer; additional  outlay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(Rs 1,200 Cr </a:t>
                      </a:r>
                      <a:r>
                        <a:rPr kumimoji="0" lang="en-IN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p.a</a:t>
                      </a:r>
                      <a:r>
                        <a:rPr kumimoji="0" lang="en-I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44792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Huge Revenue Loss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(Lack of Urban/ Industrial development)</a:t>
                      </a:r>
                    </a:p>
                  </a:txBody>
                  <a:tcPr marL="59723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44792" marR="2488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</a:tr>
              <a:tr h="816494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REGULATOR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IN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(</a:t>
                      </a:r>
                      <a:r>
                        <a:rPr lang="en-IN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DERC)</a:t>
                      </a:r>
                      <a:endParaRPr lang="en-IN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3317" marR="3317" marT="248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Unable to create balance between </a:t>
                      </a:r>
                    </a:p>
                    <a:p>
                      <a:pPr marL="171450" marR="0" lvl="0" indent="-1714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r>
                        <a:rPr kumimoji="0" lang="en-I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Consumer interests &amp; Reform needs</a:t>
                      </a:r>
                    </a:p>
                  </a:txBody>
                  <a:tcPr marL="3317" marR="3317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71450" algn="l"/>
                        </a:tabLst>
                      </a:pPr>
                      <a:endParaRPr kumimoji="0" lang="en-I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pic>
        <p:nvPicPr>
          <p:cNvPr id="2181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705" y="1192924"/>
            <a:ext cx="20099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448" y="4114800"/>
            <a:ext cx="197973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81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712" y="2149365"/>
            <a:ext cx="185641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896" y="320565"/>
            <a:ext cx="10972800" cy="457200"/>
          </a:xfrm>
        </p:spPr>
        <p:txBody>
          <a:bodyPr>
            <a:noAutofit/>
          </a:bodyPr>
          <a:lstStyle/>
          <a:p>
            <a:pPr eaLnBrk="1" hangingPunct="1"/>
            <a:r>
              <a:rPr lang="en-IN" dirty="0" smtClean="0"/>
              <a:t>Delhi Power Situation in 2002</a:t>
            </a:r>
            <a:endParaRPr lang="en-US" b="1" dirty="0" smtClean="0">
              <a:cs typeface="Times New Roman" pitchFamily="18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5113290" y="3041898"/>
            <a:ext cx="2655147" cy="318792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Age Old Network</a:t>
            </a:r>
          </a:p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8967317" y="4343804"/>
            <a:ext cx="2749973" cy="31228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cs typeface="Arial" pitchFamily="34" charset="0"/>
              </a:rPr>
              <a:t>“NO” </a:t>
            </a:r>
            <a:r>
              <a:rPr lang="en-US" sz="1600" b="1" dirty="0">
                <a:solidFill>
                  <a:schemeClr val="tx1"/>
                </a:solidFill>
                <a:cs typeface="Arial" pitchFamily="34" charset="0"/>
              </a:rPr>
              <a:t>Consumer Service</a:t>
            </a: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1150891" y="3048404"/>
            <a:ext cx="2801337" cy="31228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Extensive </a:t>
            </a: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Theft</a:t>
            </a:r>
            <a:endParaRPr lang="en-US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5113290" y="4343804"/>
            <a:ext cx="2641600" cy="30480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Lofty Corruption</a:t>
            </a:r>
            <a:endParaRPr lang="en-US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8872490" y="3048404"/>
            <a:ext cx="2844800" cy="31228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Unprofessional Culture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1144117" y="4336318"/>
            <a:ext cx="2749973" cy="31228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cs typeface="Arial" pitchFamily="34" charset="0"/>
              </a:rPr>
              <a:t>Equipment Burn outs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095" y="1180537"/>
            <a:ext cx="2819595" cy="179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9290" y="4732290"/>
            <a:ext cx="2844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815879" y="4732290"/>
            <a:ext cx="314221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72490" y="1150890"/>
            <a:ext cx="284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8872490" y="4884690"/>
            <a:ext cx="2946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29"/>
          <p:cNvSpPr/>
          <p:nvPr/>
        </p:nvSpPr>
        <p:spPr>
          <a:xfrm>
            <a:off x="846090" y="3665490"/>
            <a:ext cx="1117600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342900" lvl="1" indent="-342900" algn="ctr" eaLnBrk="0" hangingPunc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FF0000"/>
              </a:buClr>
              <a:defRPr/>
            </a:pPr>
            <a:r>
              <a:rPr lang="en-IN" altLang="en-US" sz="2000" b="1" dirty="0" smtClean="0">
                <a:solidFill>
                  <a:schemeClr val="tx1"/>
                </a:solidFill>
              </a:rPr>
              <a:t>......inheritance marred with huge maladies</a:t>
            </a:r>
            <a:endParaRPr lang="en-US" altLang="en-US" sz="2000" b="1" dirty="0">
              <a:solidFill>
                <a:schemeClr val="tx1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095079" y="1150890"/>
            <a:ext cx="289921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Slide Number Placeholder 30"/>
          <p:cNvSpPr>
            <a:spLocks noGrp="1"/>
          </p:cNvSpPr>
          <p:nvPr>
            <p:ph type="sldNum" sz="quarter" idx="4294967295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B5C78C-F070-4EC3-9743-4468D236335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16</a:t>
            </a:fld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2743200"/>
            <a:ext cx="9344892" cy="553998"/>
          </a:xfrm>
          <a:prstGeom prst="rect">
            <a:avLst/>
          </a:prstGeom>
          <a:solidFill>
            <a:srgbClr val="3E762A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Consumer Empowerment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179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316468"/>
            <a:ext cx="8001000" cy="36933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sz="2400" b="1" dirty="0" smtClean="0"/>
              <a:t>Empowerment Pillars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17</a:t>
            </a:fld>
            <a:endParaRPr lang="en-IN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609600" y="762000"/>
          <a:ext cx="10820400" cy="5681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18</a:t>
            </a:fld>
            <a:endParaRPr lang="en-IN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7908800" y="3583680"/>
            <a:ext cx="1258" cy="1316400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-41431" y="2464126"/>
            <a:ext cx="1614619" cy="1131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345" y="11386"/>
            <a:ext cx="875477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Initiatives taken for Consumer Delight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2719" y="5745427"/>
            <a:ext cx="8534400" cy="3810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 Progressive and Sustainable Journey towards Improved Customer Service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414618" y="1711810"/>
            <a:ext cx="1258" cy="1316400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ntagon 10"/>
          <p:cNvSpPr/>
          <p:nvPr/>
        </p:nvSpPr>
        <p:spPr>
          <a:xfrm>
            <a:off x="113120" y="3013185"/>
            <a:ext cx="8908331" cy="762000"/>
          </a:xfrm>
          <a:prstGeom prst="homePlate">
            <a:avLst/>
          </a:prstGeom>
          <a:gradFill flip="none" rotWithShape="1">
            <a:gsLst>
              <a:gs pos="0">
                <a:schemeClr val="accent1"/>
              </a:gs>
              <a:gs pos="75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  <a:gs pos="0">
                <a:srgbClr val="00B050"/>
              </a:gs>
              <a:gs pos="100000">
                <a:srgbClr val="00B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 dirty="0"/>
          </a:p>
        </p:txBody>
      </p:sp>
      <p:sp>
        <p:nvSpPr>
          <p:cNvPr id="12" name="Oval 11"/>
          <p:cNvSpPr/>
          <p:nvPr/>
        </p:nvSpPr>
        <p:spPr>
          <a:xfrm>
            <a:off x="654067" y="3264399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3" name="Oval 12"/>
          <p:cNvSpPr/>
          <p:nvPr/>
        </p:nvSpPr>
        <p:spPr>
          <a:xfrm>
            <a:off x="2038060" y="3268066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4" name="Oval 13"/>
          <p:cNvSpPr/>
          <p:nvPr/>
        </p:nvSpPr>
        <p:spPr>
          <a:xfrm>
            <a:off x="3423281" y="3273711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5" name="Oval 14"/>
          <p:cNvSpPr/>
          <p:nvPr/>
        </p:nvSpPr>
        <p:spPr>
          <a:xfrm>
            <a:off x="4880849" y="3274337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6" name="Oval 15"/>
          <p:cNvSpPr/>
          <p:nvPr/>
        </p:nvSpPr>
        <p:spPr>
          <a:xfrm>
            <a:off x="6276324" y="3274338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/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265489" y="3032567"/>
            <a:ext cx="1032109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 smtClean="0"/>
              <a:t>2017-18                                                        </a:t>
            </a:r>
            <a:endParaRPr lang="en-US" sz="1100" b="1" dirty="0"/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1753995" y="3550397"/>
            <a:ext cx="8460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2018-19                                                        </a:t>
            </a:r>
          </a:p>
        </p:txBody>
      </p:sp>
      <p:sp>
        <p:nvSpPr>
          <p:cNvPr id="19" name="TextBox 53"/>
          <p:cNvSpPr txBox="1">
            <a:spLocks noChangeArrowheads="1"/>
          </p:cNvSpPr>
          <p:nvPr/>
        </p:nvSpPr>
        <p:spPr bwMode="auto">
          <a:xfrm>
            <a:off x="3043574" y="3016832"/>
            <a:ext cx="988755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2019-20                                                        </a:t>
            </a:r>
          </a:p>
        </p:txBody>
      </p:sp>
      <p:sp>
        <p:nvSpPr>
          <p:cNvPr id="20" name="TextBox 53"/>
          <p:cNvSpPr txBox="1">
            <a:spLocks noChangeArrowheads="1"/>
          </p:cNvSpPr>
          <p:nvPr/>
        </p:nvSpPr>
        <p:spPr bwMode="auto">
          <a:xfrm>
            <a:off x="5884919" y="3008404"/>
            <a:ext cx="103346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2021-22                                                        </a:t>
            </a: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4463419" y="3533453"/>
            <a:ext cx="1093965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2020-21                                                        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4683515" y="4090476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27684" y="2672845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1864418" y="4092213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587781" y="603836"/>
            <a:ext cx="4496585" cy="1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Virtual Customer Help Desk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Payment receipt link in payment acknowledgement SMS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Customer Relationship Managers for high paying consumers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Customer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 Management (CRM) Module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Connected </a:t>
            </a:r>
            <a:r>
              <a:rPr lang="en-US" sz="1100" dirty="0" err="1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Bijli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Digi </a:t>
            </a:r>
            <a:r>
              <a:rPr lang="en-US" sz="1100" dirty="0" err="1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Seva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Kendra (DSK)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New connection &amp;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particulars of existing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connection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94680" y="4042775"/>
            <a:ext cx="2492937" cy="15604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Introduced </a:t>
            </a: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 Meter reading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RWA Meet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View, Download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Payment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on single webpage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CHD Appointment System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Revamped </a:t>
            </a:r>
            <a:r>
              <a:rPr lang="en-IN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APP 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70280" y="1997935"/>
            <a:ext cx="3604596" cy="7828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Download option through WhatsApp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Last 12 months bills in pdf on “My Account” section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Payment of bill without paper bill @ Cash Counter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65921" y="4024001"/>
            <a:ext cx="1958009" cy="833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BSES YouTube Channel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Trains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Neighborhood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Electricians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1207" y="663471"/>
            <a:ext cx="2413028" cy="993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</a:rPr>
              <a:t> </a:t>
            </a:r>
            <a:r>
              <a:rPr lang="en-US" sz="1100" b="1" dirty="0" smtClean="0">
                <a:solidFill>
                  <a:srgbClr val="005DA2"/>
                </a:solidFill>
              </a:rPr>
              <a:t>Toll </a:t>
            </a:r>
            <a:r>
              <a:rPr lang="en-US" sz="1100" b="1" dirty="0">
                <a:solidFill>
                  <a:srgbClr val="005DA2"/>
                </a:solidFill>
              </a:rPr>
              <a:t>Free Number </a:t>
            </a:r>
            <a:r>
              <a:rPr lang="en-US" sz="1100" b="1" dirty="0" smtClean="0">
                <a:solidFill>
                  <a:srgbClr val="005DA2"/>
                </a:solidFill>
              </a:rPr>
              <a:t>19122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 smtClean="0">
                <a:solidFill>
                  <a:srgbClr val="005DA2"/>
                </a:solidFill>
              </a:rPr>
              <a:t> </a:t>
            </a:r>
            <a:r>
              <a:rPr lang="en-US" sz="1100" b="1" dirty="0">
                <a:solidFill>
                  <a:srgbClr val="005DA2"/>
                </a:solidFill>
              </a:rPr>
              <a:t> </a:t>
            </a:r>
            <a:r>
              <a:rPr lang="en-US" sz="1100" b="1" dirty="0" err="1">
                <a:solidFill>
                  <a:srgbClr val="005DA2"/>
                </a:solidFill>
              </a:rPr>
              <a:t>Bijli</a:t>
            </a:r>
            <a:r>
              <a:rPr lang="en-US" sz="1100" b="1" dirty="0">
                <a:solidFill>
                  <a:srgbClr val="005DA2"/>
                </a:solidFill>
              </a:rPr>
              <a:t> Digi </a:t>
            </a:r>
            <a:r>
              <a:rPr lang="en-US" sz="1100" b="1" dirty="0" err="1">
                <a:solidFill>
                  <a:srgbClr val="005DA2"/>
                </a:solidFill>
              </a:rPr>
              <a:t>Seva</a:t>
            </a:r>
            <a:r>
              <a:rPr lang="en-US" sz="1100" b="1" dirty="0">
                <a:solidFill>
                  <a:srgbClr val="005DA2"/>
                </a:solidFill>
              </a:rPr>
              <a:t> Kendra </a:t>
            </a:r>
            <a:r>
              <a:rPr lang="en-US" sz="1100" b="1" dirty="0" smtClean="0">
                <a:solidFill>
                  <a:srgbClr val="005DA2"/>
                </a:solidFill>
              </a:rPr>
              <a:t> </a:t>
            </a:r>
            <a:endParaRPr lang="en-US" sz="1100" b="1" dirty="0">
              <a:solidFill>
                <a:srgbClr val="005DA2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</a:rPr>
              <a:t> </a:t>
            </a:r>
            <a:r>
              <a:rPr lang="en-US" sz="1100" dirty="0" err="1" smtClean="0">
                <a:solidFill>
                  <a:srgbClr val="005DA2"/>
                </a:solidFill>
              </a:rPr>
              <a:t>Chatbot</a:t>
            </a:r>
            <a:r>
              <a:rPr lang="en-US" sz="1100" dirty="0" smtClean="0">
                <a:solidFill>
                  <a:srgbClr val="005DA2"/>
                </a:solidFill>
              </a:rPr>
              <a:t> </a:t>
            </a:r>
            <a:r>
              <a:rPr lang="en-US" sz="1100" dirty="0">
                <a:solidFill>
                  <a:srgbClr val="005DA2"/>
                </a:solidFill>
              </a:rPr>
              <a:t>@ web site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</a:rPr>
              <a:t> No Supply complaint @ </a:t>
            </a:r>
            <a:r>
              <a:rPr lang="en-US" sz="1100" dirty="0" smtClean="0">
                <a:solidFill>
                  <a:srgbClr val="005DA2"/>
                </a:solidFill>
              </a:rPr>
              <a:t>WhatsApp</a:t>
            </a:r>
            <a:endParaRPr lang="en-US" sz="1100" dirty="0">
              <a:solidFill>
                <a:srgbClr val="005DA2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7750628" y="3277651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/>
          </a:p>
        </p:txBody>
      </p:sp>
      <p:sp>
        <p:nvSpPr>
          <p:cNvPr id="31" name="Rectangle 30"/>
          <p:cNvSpPr/>
          <p:nvPr/>
        </p:nvSpPr>
        <p:spPr>
          <a:xfrm>
            <a:off x="5464479" y="4082531"/>
            <a:ext cx="3570189" cy="15206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  <a:defRPr/>
            </a:pPr>
            <a:endParaRPr lang="en-US" sz="1100" b="1" dirty="0" smtClean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  <a:defRPr/>
            </a:pPr>
            <a:r>
              <a:rPr lang="en-US" sz="1100" b="1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100" b="1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Alexa Platform for BSES services launched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b="1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Brielle bill for visually impaired introduced 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Call-back service for visually impaired on Power app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Show Notices/Acknowledgement service on WhatsApp Business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call service on BRPL Power app / website</a:t>
            </a:r>
            <a:r>
              <a:rPr lang="en-IN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100" b="1" dirty="0" smtClean="0">
              <a:solidFill>
                <a:srgbClr val="33339F"/>
              </a:solidFill>
            </a:endParaRPr>
          </a:p>
          <a:p>
            <a:pPr>
              <a:lnSpc>
                <a:spcPct val="120000"/>
              </a:lnSpc>
              <a:buFontTx/>
              <a:buChar char="-"/>
              <a:defRPr/>
            </a:pP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53"/>
          <p:cNvSpPr txBox="1">
            <a:spLocks noChangeArrowheads="1"/>
          </p:cNvSpPr>
          <p:nvPr/>
        </p:nvSpPr>
        <p:spPr bwMode="auto">
          <a:xfrm>
            <a:off x="7369162" y="3538492"/>
            <a:ext cx="103346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 smtClean="0"/>
              <a:t>2022-23                                                        </a:t>
            </a:r>
            <a:endParaRPr lang="en-US" sz="1100" dirty="0"/>
          </a:p>
        </p:txBody>
      </p:sp>
      <p:sp>
        <p:nvSpPr>
          <p:cNvPr id="33" name="Pentagon 32"/>
          <p:cNvSpPr/>
          <p:nvPr/>
        </p:nvSpPr>
        <p:spPr>
          <a:xfrm>
            <a:off x="214040" y="3009010"/>
            <a:ext cx="8908331" cy="762000"/>
          </a:xfrm>
          <a:prstGeom prst="homePlate">
            <a:avLst/>
          </a:prstGeom>
          <a:gradFill flip="none" rotWithShape="1">
            <a:gsLst>
              <a:gs pos="0">
                <a:schemeClr val="accent1"/>
              </a:gs>
              <a:gs pos="75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  <a:gs pos="0">
                <a:srgbClr val="00B050"/>
              </a:gs>
              <a:gs pos="100000">
                <a:srgbClr val="00B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 dirty="0"/>
          </a:p>
        </p:txBody>
      </p:sp>
      <p:sp>
        <p:nvSpPr>
          <p:cNvPr id="34" name="Rectangle 33"/>
          <p:cNvSpPr/>
          <p:nvPr/>
        </p:nvSpPr>
        <p:spPr>
          <a:xfrm>
            <a:off x="2895600" y="4038600"/>
            <a:ext cx="2492937" cy="15604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Introduced </a:t>
            </a: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 Meter reading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RWA Meet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View, Download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Payment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on single webpage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CHD Appointment System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Revamped </a:t>
            </a:r>
            <a:r>
              <a:rPr lang="en-IN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APP 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071200" y="1993760"/>
            <a:ext cx="3604596" cy="7828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Download option through WhatsApp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Last 12 months bills in pdf on “My Account” section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Payment of bill without paper bill @ Cash Counter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66841" y="4019826"/>
            <a:ext cx="1958009" cy="833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BSES YouTube Channel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Trains 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Neighborhood </a:t>
            </a:r>
            <a:r>
              <a:rPr lang="en-US" sz="1100" dirty="0" smtClean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Electricians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82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19</a:t>
            </a:fld>
            <a:endParaRPr lang="en-IN" dirty="0"/>
          </a:p>
        </p:txBody>
      </p:sp>
      <p:grpSp>
        <p:nvGrpSpPr>
          <p:cNvPr id="8" name="Group 7"/>
          <p:cNvGrpSpPr/>
          <p:nvPr/>
        </p:nvGrpSpPr>
        <p:grpSpPr>
          <a:xfrm>
            <a:off x="858822" y="1828800"/>
            <a:ext cx="1610990" cy="1421000"/>
            <a:chOff x="3943" y="1751012"/>
            <a:chExt cx="1222623" cy="134937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9" name="Rounded Rectangle 8"/>
            <p:cNvSpPr/>
            <p:nvPr/>
          </p:nvSpPr>
          <p:spPr>
            <a:xfrm>
              <a:off x="3943" y="1751012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39752" y="1786821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baseline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Separate</a:t>
              </a:r>
              <a:r>
                <a:rPr lang="en-US" sz="16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Counters for different queries</a:t>
              </a:r>
              <a:endPara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39015" y="2320475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12" name="Right Arrow 11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78555" y="1853477"/>
            <a:ext cx="1566009" cy="1441439"/>
            <a:chOff x="1715616" y="1751012"/>
            <a:chExt cx="1222623" cy="13493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1715616" y="1751012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8"/>
            <p:cNvSpPr/>
            <p:nvPr/>
          </p:nvSpPr>
          <p:spPr>
            <a:xfrm>
              <a:off x="1751425" y="1786821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Single Window</a:t>
              </a:r>
              <a:endPara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53307" y="1870036"/>
            <a:ext cx="1557293" cy="1397646"/>
            <a:chOff x="3505198" y="1784751"/>
            <a:chExt cx="1222623" cy="1349374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1" name="Rounded Rectangle 20"/>
            <p:cNvSpPr/>
            <p:nvPr/>
          </p:nvSpPr>
          <p:spPr>
            <a:xfrm>
              <a:off x="3505198" y="1784751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12"/>
            <p:cNvSpPr/>
            <p:nvPr/>
          </p:nvSpPr>
          <p:spPr>
            <a:xfrm>
              <a:off x="3541007" y="1820560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Queue Management System</a:t>
              </a:r>
              <a:endPara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19343" y="1851013"/>
            <a:ext cx="1610990" cy="1396125"/>
            <a:chOff x="5046412" y="1751012"/>
            <a:chExt cx="1315172" cy="134937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7" name="Rounded Rectangle 26"/>
            <p:cNvSpPr/>
            <p:nvPr/>
          </p:nvSpPr>
          <p:spPr>
            <a:xfrm>
              <a:off x="5046412" y="1751012"/>
              <a:ext cx="1315172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16"/>
            <p:cNvSpPr/>
            <p:nvPr/>
          </p:nvSpPr>
          <p:spPr>
            <a:xfrm>
              <a:off x="5072537" y="1786821"/>
              <a:ext cx="1253237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Appointment for Physical Visit</a:t>
              </a:r>
              <a:endPara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639076" y="1874388"/>
            <a:ext cx="1610990" cy="1349374"/>
            <a:chOff x="6854576" y="1784751"/>
            <a:chExt cx="1222623" cy="1349374"/>
          </a:xfrm>
          <a:solidFill>
            <a:srgbClr val="92D050"/>
          </a:solidFill>
        </p:grpSpPr>
        <p:sp>
          <p:nvSpPr>
            <p:cNvPr id="33" name="Rounded Rectangle 32"/>
            <p:cNvSpPr/>
            <p:nvPr/>
          </p:nvSpPr>
          <p:spPr>
            <a:xfrm>
              <a:off x="6854576" y="1784751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20"/>
            <p:cNvSpPr/>
            <p:nvPr/>
          </p:nvSpPr>
          <p:spPr>
            <a:xfrm>
              <a:off x="6890385" y="1820560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Virtual Customer Help Desk</a:t>
              </a:r>
              <a:endPara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7924800" y="3731085"/>
            <a:ext cx="3962400" cy="2496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just">
              <a:lnSpc>
                <a:spcPct val="140000"/>
              </a:lnSpc>
              <a:spcAft>
                <a:spcPts val="600"/>
              </a:spcAft>
              <a:defRPr/>
            </a:pPr>
            <a:r>
              <a:rPr lang="en-US" sz="1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Benefits to Consumers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Ease in interaction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from any where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eduction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 walk-in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consumers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Saved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Mobility costs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of Consumers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Saved Utility visiting time of consumers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Safe mode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of consumer service in pandemic times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Carbon footprint reduction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initiative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 in terms of savings in fuel and paper)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Prevents repeated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visits and </a:t>
            </a: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increases satisfaction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2"/>
          <p:cNvSpPr/>
          <p:nvPr/>
        </p:nvSpPr>
        <p:spPr bwMode="auto">
          <a:xfrm>
            <a:off x="838200" y="914400"/>
            <a:ext cx="105156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 smtClean="0"/>
              <a:t>Technology Interventions for Customer Services</a:t>
            </a:r>
            <a:endParaRPr lang="en-US" altLang="en-US" sz="2400" b="1" dirty="0"/>
          </a:p>
        </p:txBody>
      </p:sp>
      <p:grpSp>
        <p:nvGrpSpPr>
          <p:cNvPr id="39" name="Group 38"/>
          <p:cNvGrpSpPr/>
          <p:nvPr/>
        </p:nvGrpSpPr>
        <p:grpSpPr>
          <a:xfrm>
            <a:off x="4741852" y="2322870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0" name="Right Arrow 39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75452" y="2322870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3" name="Right Arrow 42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085252" y="2315494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6" name="Right Arrow 45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l="7999" t="10066" r="4797" b="8539"/>
          <a:stretch/>
        </p:blipFill>
        <p:spPr>
          <a:xfrm>
            <a:off x="381000" y="4024128"/>
            <a:ext cx="3300204" cy="222510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9" name="Rectangles 23"/>
          <p:cNvSpPr/>
          <p:nvPr/>
        </p:nvSpPr>
        <p:spPr>
          <a:xfrm>
            <a:off x="3743747" y="4070177"/>
            <a:ext cx="3921453" cy="2096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t" anchorCtr="0"/>
          <a:lstStyle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BSES Virtual Help Desk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 booking facility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Dedicated manpower and time for each consumers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Instant services without waiting in queue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Paperless and Green Initiative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 time and mobility costs of consumers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mode of consumer service in pandemic 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8611" y="3755286"/>
            <a:ext cx="623065" cy="51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99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</a:t>
            </a:fld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13613" t="216" r="10440"/>
          <a:stretch>
            <a:fillRect/>
          </a:stretch>
        </p:blipFill>
        <p:spPr bwMode="auto">
          <a:xfrm>
            <a:off x="483705" y="990600"/>
            <a:ext cx="5002695" cy="421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6579" y="590490"/>
            <a:ext cx="10875821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BSES Profile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18910" y="6028330"/>
            <a:ext cx="30618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i="1" kern="0" dirty="0" smtClean="0">
                <a:solidFill>
                  <a:srgbClr val="005DA2"/>
                </a:solidFill>
              </a:rPr>
              <a:t>* Provisional; Subject to DERC approval</a:t>
            </a:r>
            <a:endParaRPr lang="en-US" sz="1100" i="1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2137765"/>
              </p:ext>
            </p:extLst>
          </p:nvPr>
        </p:nvGraphicFramePr>
        <p:xfrm>
          <a:off x="5791200" y="1447800"/>
          <a:ext cx="5714999" cy="3733799"/>
        </p:xfrm>
        <a:graphic>
          <a:graphicData uri="http://schemas.openxmlformats.org/drawingml/2006/table">
            <a:tbl>
              <a:tblPr/>
              <a:tblGrid>
                <a:gridCol w="27258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76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954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02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400" b="1" i="0" u="none" strike="noStrike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Parameter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BYPL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BRPL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BSES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494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Distribution Area (Sq. km.)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691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851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791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Customers (</a:t>
                      </a:r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Lakh)  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19.0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29.9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791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Demand (MW)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1,752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3,389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5,141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791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Sales (MU)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6,958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13,149</a:t>
                      </a:r>
                      <a:endParaRPr lang="en-US" sz="1400" b="0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20,107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293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Sales (Rs Cr</a:t>
                      </a:r>
                      <a:r>
                        <a:rPr lang="en-US" sz="1400" b="1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sz="1400" b="1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400" b="0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6,009</a:t>
                      </a:r>
                      <a:endParaRPr lang="en-IN" sz="1400" b="0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0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11,327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400" b="1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17,336</a:t>
                      </a:r>
                      <a:endParaRPr lang="en-IN" sz="1400" b="1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AT&amp;C Loss (%) </a:t>
                      </a:r>
                      <a:r>
                        <a:rPr lang="en-US" sz="1400" b="1" i="0" u="none" strike="noStrike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 </a:t>
                      </a:r>
                      <a:endParaRPr lang="en-US" sz="1400" b="1" i="0" u="none" strike="noStrike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6.47</a:t>
                      </a:r>
                      <a:endParaRPr lang="en-US" sz="1400" b="0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6.46</a:t>
                      </a:r>
                      <a:endParaRPr lang="en-US" sz="1400" b="0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400" b="1" i="0" u="none" strike="noStrike" kern="1200" dirty="0" smtClean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6.47</a:t>
                      </a:r>
                      <a:endParaRPr lang="en-US" sz="1400" b="1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533400" y="5410200"/>
            <a:ext cx="10972800" cy="4572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>
              <a:defRPr/>
            </a:pPr>
            <a:r>
              <a:rPr lang="en-IN" b="1" kern="0" dirty="0" smtClean="0">
                <a:solidFill>
                  <a:schemeClr val="bg1"/>
                </a:solidFill>
              </a:rPr>
              <a:t>Delhi peak demand constitutes ~ 4% of India’s Peak Power Demand</a:t>
            </a:r>
          </a:p>
        </p:txBody>
      </p:sp>
    </p:spTree>
    <p:extLst>
      <p:ext uri="{BB962C8B-B14F-4D97-AF65-F5344CB8AC3E}">
        <p14:creationId xmlns:p14="http://schemas.microsoft.com/office/powerpoint/2010/main" xmlns="" val="124454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C7BBBFA-1B76-4E89-87A7-0A2E11B95B5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09600" y="5943600"/>
            <a:ext cx="11090384" cy="471784"/>
          </a:xfrm>
          <a:prstGeom prst="rect">
            <a:avLst/>
          </a:prstGeom>
          <a:solidFill>
            <a:srgbClr val="C0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Now Customer can register </a:t>
            </a:r>
            <a:r>
              <a:rPr lang="en-US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“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No Supply” complaint through </a:t>
            </a:r>
            <a:r>
              <a:rPr lang="en-US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various platforms</a:t>
            </a:r>
            <a:endParaRPr lang="en-IN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38" y="928670"/>
            <a:ext cx="2815961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ea typeface="Gungsuh" pitchFamily="18" charset="-127"/>
                <a:cs typeface="Arial" pitchFamily="34" charset="0"/>
              </a:rPr>
              <a:t>BRPL Power App </a:t>
            </a:r>
          </a:p>
          <a:p>
            <a:pPr algn="ctr"/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(</a:t>
            </a:r>
            <a:r>
              <a:rPr lang="en-US" sz="14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Mobi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 App for </a:t>
            </a:r>
          </a:p>
          <a:p>
            <a:pPr algn="ctr"/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Android / iOS users)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71637" y="1055183"/>
            <a:ext cx="256789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err="1">
                <a:ea typeface="Gungsuh" pitchFamily="18" charset="-127"/>
                <a:cs typeface="Arial" pitchFamily="34" charset="0"/>
              </a:rPr>
              <a:t>WhatsApp</a:t>
            </a:r>
            <a:r>
              <a:rPr lang="en-US" sz="1400" b="1" dirty="0">
                <a:ea typeface="Gungsuh" pitchFamily="18" charset="-127"/>
                <a:cs typeface="Arial" pitchFamily="34" charset="0"/>
              </a:rPr>
              <a:t> </a:t>
            </a:r>
            <a:r>
              <a:rPr lang="en-US" sz="1400" b="1" dirty="0" smtClean="0">
                <a:ea typeface="Gungsuh" pitchFamily="18" charset="-127"/>
                <a:cs typeface="Arial" pitchFamily="34" charset="0"/>
              </a:rPr>
              <a:t>No. Send Hi to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8800919123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4437" y="3395627"/>
            <a:ext cx="9908344" cy="457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160860" y="2113495"/>
            <a:ext cx="558045" cy="1320972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9589055" y="2249945"/>
            <a:ext cx="609581" cy="121062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flipV="1">
            <a:off x="5103488" y="3386137"/>
            <a:ext cx="609581" cy="124227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05590" y="2503491"/>
            <a:ext cx="580969" cy="898247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 flipV="1">
            <a:off x="1396927" y="3392339"/>
            <a:ext cx="680829" cy="84254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7825" y="900822"/>
            <a:ext cx="2386520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ea typeface="Gungsuh" pitchFamily="18" charset="-127"/>
                <a:cs typeface="Arial" pitchFamily="34" charset="0"/>
              </a:rPr>
              <a:t>Call Center Helpline</a:t>
            </a:r>
            <a:endParaRPr lang="en-US" sz="1400" b="1" dirty="0">
              <a:ea typeface="Gungsuh" pitchFamily="18" charset="-127"/>
              <a:cs typeface="Arial" pitchFamily="34" charset="0"/>
            </a:endParaRPr>
          </a:p>
          <a:p>
            <a:pPr algn="ctr"/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 </a:t>
            </a:r>
            <a:r>
              <a:rPr lang="en-IN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19123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pic>
        <p:nvPicPr>
          <p:cNvPr id="20" name="Picture 11" descr="Image result for IVRS ic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141" y="1749966"/>
            <a:ext cx="1149532" cy="6858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6866" y="2005248"/>
            <a:ext cx="1105532" cy="68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592759" y="4872564"/>
            <a:ext cx="271378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ea typeface="Gungsuh" pitchFamily="18" charset="-127"/>
                <a:cs typeface="Arial" pitchFamily="34" charset="0"/>
              </a:rPr>
              <a:t>BSES website </a:t>
            </a:r>
          </a:p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www.bsesdelhi.com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6251" y="4162722"/>
            <a:ext cx="1406805" cy="66087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974120" y="4721340"/>
            <a:ext cx="2551168" cy="8771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SMS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@ 5616107 </a:t>
            </a:r>
          </a:p>
          <a:p>
            <a:pPr algn="ctr"/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Type </a:t>
            </a:r>
            <a:r>
              <a:rPr lang="en-US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BSESRP&lt;space</a:t>
            </a:r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&gt;</a:t>
            </a:r>
          </a:p>
          <a:p>
            <a:pPr algn="ctr"/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NC&lt;space&gt;9 digit CA No. &amp; SMS it to </a:t>
            </a:r>
            <a:r>
              <a:rPr lang="en-US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5616107</a:t>
            </a:r>
            <a:endParaRPr lang="en-US" sz="1100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987" y="4178484"/>
            <a:ext cx="1512979" cy="65416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531984" y="4823594"/>
            <a:ext cx="308802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ea typeface="Gungsuh" pitchFamily="18" charset="-127"/>
                <a:cs typeface="Arial" pitchFamily="34" charset="0"/>
              </a:rPr>
              <a:t>Social Media Platforms</a:t>
            </a:r>
          </a:p>
          <a:p>
            <a:pPr algn="ctr"/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Facebook.com/</a:t>
            </a:r>
            <a:r>
              <a:rPr lang="en-US" sz="1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bsesdelhi</a:t>
            </a:r>
            <a:endParaRPr lang="en-US" sz="1200" b="1" dirty="0" smtClean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  <a:p>
            <a:pPr algn="ctr"/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@</a:t>
            </a:r>
            <a:r>
              <a:rPr lang="en-US" sz="1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bsesdelhi</a:t>
            </a:r>
            <a:endParaRPr lang="en-US" sz="900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9526430" y="3395662"/>
            <a:ext cx="609581" cy="124227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7250" y="1864249"/>
            <a:ext cx="881393" cy="798605"/>
          </a:xfrm>
          <a:prstGeom prst="rect">
            <a:avLst/>
          </a:prstGeom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03232" y="4092382"/>
            <a:ext cx="892944" cy="71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itle 1"/>
          <p:cNvSpPr txBox="1">
            <a:spLocks/>
          </p:cNvSpPr>
          <p:nvPr/>
        </p:nvSpPr>
        <p:spPr bwMode="auto">
          <a:xfrm>
            <a:off x="457200" y="304800"/>
            <a:ext cx="8712629" cy="4739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000" dirty="0" smtClean="0">
                <a:solidFill>
                  <a:srgbClr val="DA0000"/>
                </a:solidFill>
                <a:latin typeface="Arial" charset="0"/>
                <a:ea typeface="+mn-ea"/>
                <a:cs typeface="Arial" charset="0"/>
              </a:rPr>
              <a:t>Modes of Customer Complaint Registration</a:t>
            </a:r>
            <a:endParaRPr lang="en-US" sz="2000" dirty="0">
              <a:solidFill>
                <a:srgbClr val="DA0000"/>
              </a:solidFill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471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21</a:t>
            </a:fld>
            <a:endParaRPr lang="en-IN" dirty="0"/>
          </a:p>
        </p:txBody>
      </p:sp>
      <p:grpSp>
        <p:nvGrpSpPr>
          <p:cNvPr id="18" name="Group 17"/>
          <p:cNvGrpSpPr/>
          <p:nvPr/>
        </p:nvGrpSpPr>
        <p:grpSpPr>
          <a:xfrm>
            <a:off x="1115133" y="1420134"/>
            <a:ext cx="3272088" cy="5083906"/>
            <a:chOff x="578068" y="1000708"/>
            <a:chExt cx="3961660" cy="5505196"/>
          </a:xfrm>
        </p:grpSpPr>
        <p:sp>
          <p:nvSpPr>
            <p:cNvPr id="8" name="Rounded Rectangle 7"/>
            <p:cNvSpPr/>
            <p:nvPr/>
          </p:nvSpPr>
          <p:spPr>
            <a:xfrm>
              <a:off x="578068" y="1038747"/>
              <a:ext cx="3961660" cy="546715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86583" y="1000708"/>
              <a:ext cx="3953144" cy="5505196"/>
              <a:chOff x="586583" y="1000708"/>
              <a:chExt cx="3953144" cy="55051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9462" y="1530568"/>
                <a:ext cx="3464304" cy="4099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12713" marR="0" lvl="0" indent="-1127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:r>
                  <a:rPr lang="en-US" sz="1000" b="1" kern="0" dirty="0" smtClean="0">
                    <a:solidFill>
                      <a:sysClr val="windowText" lastClr="000000"/>
                    </a:solidFill>
                  </a:rPr>
                  <a:t>E-Services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 smtClean="0">
                    <a:solidFill>
                      <a:sysClr val="windowText" lastClr="000000"/>
                    </a:solidFill>
                  </a:rPr>
                  <a:t>Apply for New Connection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 smtClean="0">
                    <a:solidFill>
                      <a:sysClr val="windowText" lastClr="000000"/>
                    </a:solidFill>
                  </a:rPr>
                  <a:t>Visit by Appointment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 smtClean="0">
                    <a:solidFill>
                      <a:sysClr val="windowText" lastClr="000000"/>
                    </a:solidFill>
                  </a:rPr>
                  <a:t>Demand Note View &amp; Payment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US" sz="1000" kern="0" dirty="0" smtClean="0">
                  <a:solidFill>
                    <a:sysClr val="windowText" lastClr="000000"/>
                  </a:solidFill>
                </a:endParaRPr>
              </a:p>
              <a:p>
                <a:pPr marL="112713" marR="0" lvl="0" indent="-1127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Meter Reading Information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Know your meter reading schedule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Submit for Self Meter Reading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Billing Information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your Latest Bill</a:t>
                </a:r>
                <a:r>
                  <a:rPr kumimoji="0" lang="en-US" sz="10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&amp; </a:t>
                </a: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Understand  Consumption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your Last 5 months Bill details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Register to get E-bill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Payment Information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Pay your Bill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details of your last 5 Bill Payments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1000" kern="0" dirty="0" smtClean="0">
                  <a:solidFill>
                    <a:sysClr val="windowText" lastClr="000000"/>
                  </a:solidFill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Prepaid Meter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 smtClean="0">
                    <a:solidFill>
                      <a:sysClr val="windowText" lastClr="000000"/>
                    </a:solidFill>
                  </a:rPr>
                  <a:t>Recharge &amp; Balance Check </a:t>
                </a: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Complaint Registration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Register complaint for No Supply, Low Voltage, Current Leakage</a:t>
                </a:r>
                <a:r>
                  <a:rPr kumimoji="0" lang="en-US" sz="10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&amp; </a:t>
                </a: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Fire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7" name="Picture 5" descr="C:\Users\Dipankar Majumdar\Downloads\wa1.jpg"/>
              <p:cNvPicPr>
                <a:picLocks noChangeAspect="1" noChangeArrowheads="1"/>
              </p:cNvPicPr>
              <p:nvPr/>
            </p:nvPicPr>
            <p:blipFill>
              <a:blip r:embed="rId2"/>
              <a:srcRect l="23471" r="24843"/>
              <a:stretch>
                <a:fillRect/>
              </a:stretch>
            </p:blipFill>
            <p:spPr bwMode="auto">
              <a:xfrm>
                <a:off x="3236184" y="1596929"/>
                <a:ext cx="934915" cy="7387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" name="Rounded Rectangle 7">
                <a:extLst>
                  <a:ext uri="{FF2B5EF4-FFF2-40B4-BE49-F238E27FC236}">
                    <a16:creationId xmlns:a16="http://schemas.microsoft.com/office/drawing/2014/main" xmlns="" id="{890A206E-8EB0-46CB-87E5-BB62DA827BE4}"/>
                  </a:ext>
                </a:extLst>
              </p:cNvPr>
              <p:cNvSpPr/>
              <p:nvPr/>
            </p:nvSpPr>
            <p:spPr>
              <a:xfrm>
                <a:off x="586583" y="1000708"/>
                <a:ext cx="3953144" cy="5505196"/>
              </a:xfrm>
              <a:custGeom>
                <a:avLst/>
                <a:gdLst/>
                <a:ahLst/>
                <a:cxnLst/>
                <a:rect l="l" t="t" r="r" b="b"/>
                <a:pathLst>
                  <a:path w="1872208" h="3240000">
                    <a:moveTo>
                      <a:pt x="936104" y="2852499"/>
                    </a:moveTo>
                    <a:cubicBezTo>
                      <a:pt x="861605" y="2852499"/>
                      <a:pt x="801211" y="2912893"/>
                      <a:pt x="801211" y="2987392"/>
                    </a:cubicBezTo>
                    <a:cubicBezTo>
                      <a:pt x="801211" y="3061891"/>
                      <a:pt x="861605" y="3122285"/>
                      <a:pt x="936104" y="3122285"/>
                    </a:cubicBezTo>
                    <a:cubicBezTo>
                      <a:pt x="1010603" y="3122285"/>
                      <a:pt x="1070997" y="3061891"/>
                      <a:pt x="1070997" y="2987392"/>
                    </a:cubicBezTo>
                    <a:cubicBezTo>
                      <a:pt x="1070997" y="2912893"/>
                      <a:pt x="1010603" y="2852499"/>
                      <a:pt x="936104" y="2852499"/>
                    </a:cubicBezTo>
                    <a:close/>
                    <a:moveTo>
                      <a:pt x="144016" y="323096"/>
                    </a:moveTo>
                    <a:lnTo>
                      <a:pt x="144016" y="2699360"/>
                    </a:lnTo>
                    <a:lnTo>
                      <a:pt x="1728192" y="2699360"/>
                    </a:lnTo>
                    <a:lnTo>
                      <a:pt x="1728192" y="323096"/>
                    </a:lnTo>
                    <a:close/>
                    <a:moveTo>
                      <a:pt x="720104" y="107072"/>
                    </a:moveTo>
                    <a:cubicBezTo>
                      <a:pt x="690281" y="107072"/>
                      <a:pt x="666104" y="131249"/>
                      <a:pt x="666104" y="161072"/>
                    </a:cubicBezTo>
                    <a:cubicBezTo>
                      <a:pt x="666104" y="190895"/>
                      <a:pt x="690281" y="215072"/>
                      <a:pt x="720104" y="215072"/>
                    </a:cubicBezTo>
                    <a:lnTo>
                      <a:pt x="1152104" y="215072"/>
                    </a:lnTo>
                    <a:cubicBezTo>
                      <a:pt x="1181927" y="215072"/>
                      <a:pt x="1206104" y="190895"/>
                      <a:pt x="1206104" y="161072"/>
                    </a:cubicBezTo>
                    <a:cubicBezTo>
                      <a:pt x="1206104" y="131249"/>
                      <a:pt x="1181927" y="107072"/>
                      <a:pt x="1152104" y="107072"/>
                    </a:cubicBezTo>
                    <a:close/>
                    <a:moveTo>
                      <a:pt x="312041" y="0"/>
                    </a:moveTo>
                    <a:lnTo>
                      <a:pt x="1560167" y="0"/>
                    </a:lnTo>
                    <a:cubicBezTo>
                      <a:pt x="1732502" y="0"/>
                      <a:pt x="1872208" y="139706"/>
                      <a:pt x="1872208" y="312041"/>
                    </a:cubicBezTo>
                    <a:lnTo>
                      <a:pt x="1872208" y="2927959"/>
                    </a:lnTo>
                    <a:cubicBezTo>
                      <a:pt x="1872208" y="3100294"/>
                      <a:pt x="1732502" y="3240000"/>
                      <a:pt x="1560167" y="3240000"/>
                    </a:cubicBezTo>
                    <a:lnTo>
                      <a:pt x="312041" y="3240000"/>
                    </a:lnTo>
                    <a:cubicBezTo>
                      <a:pt x="139706" y="3240000"/>
                      <a:pt x="0" y="3100294"/>
                      <a:pt x="0" y="2927959"/>
                    </a:cubicBezTo>
                    <a:lnTo>
                      <a:pt x="0" y="312041"/>
                    </a:lnTo>
                    <a:cubicBezTo>
                      <a:pt x="0" y="139706"/>
                      <a:pt x="139706" y="0"/>
                      <a:pt x="31204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7864030" y="1455262"/>
            <a:ext cx="3226676" cy="5048777"/>
            <a:chOff x="8584324" y="1224051"/>
            <a:chExt cx="3226676" cy="518222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84325" y="1240221"/>
              <a:ext cx="3226675" cy="2987533"/>
            </a:xfrm>
            <a:prstGeom prst="roundRect">
              <a:avLst/>
            </a:prstGeom>
            <a:ln>
              <a:solidFill>
                <a:schemeClr val="accent1"/>
              </a:solidFill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8584324" y="4049760"/>
              <a:ext cx="3226676" cy="2307015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Features: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Choose your Language –English/Hindi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err="1" smtClean="0">
                  <a:solidFill>
                    <a:sysClr val="windowText" lastClr="000000"/>
                  </a:solidFill>
                </a:rPr>
                <a:t>Chatbot</a:t>
              </a:r>
              <a:r>
                <a:rPr lang="en-US" sz="1050" kern="0" dirty="0" smtClean="0">
                  <a:solidFill>
                    <a:sysClr val="windowText" lastClr="000000"/>
                  </a:solidFill>
                </a:rPr>
                <a:t> 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CHD Appointment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No Supply Complaint Registration with Status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Quick access to “Fire &amp; Shock “ number 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Energy Calculator &amp; Safety Tips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Know your account details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Report power theft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Instant bill payment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Apply for new connection &amp; other e-services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smtClean="0">
                  <a:solidFill>
                    <a:sysClr val="windowText" lastClr="000000"/>
                  </a:solidFill>
                </a:rPr>
                <a:t>Register your complaint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584325" y="1224051"/>
              <a:ext cx="3226675" cy="5182223"/>
            </a:xfrm>
            <a:prstGeom prst="round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Rectangle 2"/>
          <p:cNvSpPr/>
          <p:nvPr/>
        </p:nvSpPr>
        <p:spPr bwMode="auto">
          <a:xfrm>
            <a:off x="1066800" y="2286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 smtClean="0">
                <a:solidFill>
                  <a:srgbClr val="3E762A"/>
                </a:solidFill>
              </a:rPr>
              <a:t>Technology Interventions for enhancing CX</a:t>
            </a:r>
            <a:endParaRPr lang="en-US" altLang="en-US" sz="2000" b="1" dirty="0">
              <a:solidFill>
                <a:srgbClr val="3E762A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7221" y="1828800"/>
            <a:ext cx="2699379" cy="34912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Virtual Service 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5605046"/>
            <a:ext cx="2743200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BSES Mobile App </a:t>
            </a:r>
          </a:p>
        </p:txBody>
      </p:sp>
      <p:sp>
        <p:nvSpPr>
          <p:cNvPr id="2" name="7-Point Star 1"/>
          <p:cNvSpPr/>
          <p:nvPr/>
        </p:nvSpPr>
        <p:spPr>
          <a:xfrm>
            <a:off x="4711714" y="2590800"/>
            <a:ext cx="2847852" cy="2514600"/>
          </a:xfrm>
          <a:prstGeom prst="star7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2.5 Cr SMSs send to consumers on preventive maintenance &amp; consumer services in FY21-22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762000"/>
            <a:ext cx="105156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BSES “A Socially Responsible Organization”</a:t>
            </a:r>
          </a:p>
        </p:txBody>
      </p:sp>
      <p:pic>
        <p:nvPicPr>
          <p:cNvPr id="6" name="Content Placeholder 8" descr="Photo00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5243" y="4360909"/>
            <a:ext cx="1520670" cy="14450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2036" y="2761300"/>
            <a:ext cx="1554062" cy="143597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8983" y="1299179"/>
            <a:ext cx="1915640" cy="129849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2036" y="1299179"/>
            <a:ext cx="1496774" cy="13048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6047" y="2789421"/>
            <a:ext cx="1920241" cy="137973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7" cstate="print"/>
          <a:srcRect b="49086"/>
          <a:stretch/>
        </p:blipFill>
        <p:spPr bwMode="auto">
          <a:xfrm>
            <a:off x="8556047" y="4360908"/>
            <a:ext cx="1920241" cy="143353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881895" y="1321320"/>
            <a:ext cx="4399390" cy="442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3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Supporting “Swatch </a:t>
            </a:r>
            <a:r>
              <a:rPr lang="en-IN" kern="0" dirty="0" err="1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Bharat</a:t>
            </a: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kern="0" dirty="0" err="1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Abhiyaan</a:t>
            </a: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”</a:t>
            </a:r>
          </a:p>
          <a:p>
            <a:pPr marL="342900" indent="-342900">
              <a:lnSpc>
                <a:spcPct val="130000"/>
              </a:lnSpc>
              <a:spcBef>
                <a:spcPts val="3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Adult Literacy Program for Women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Renovation of crematoriums</a:t>
            </a:r>
            <a:endParaRPr lang="en-IN" kern="0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Free Medical camps (Eye-care, Cancer &amp; Blood donation)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Self defense training for girls 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Vocational training for unemployed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Energy Programs for school children </a:t>
            </a:r>
            <a:endParaRPr lang="en-IN" b="1" kern="0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Promoting “Earth Hour”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Tree Plantation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Facilitating physically challenged etc.</a:t>
            </a:r>
          </a:p>
        </p:txBody>
      </p:sp>
      <p:sp>
        <p:nvSpPr>
          <p:cNvPr id="13" name="AutoShape 105"/>
          <p:cNvSpPr>
            <a:spLocks noChangeArrowheads="1"/>
          </p:cNvSpPr>
          <p:nvPr/>
        </p:nvSpPr>
        <p:spPr bwMode="auto">
          <a:xfrm>
            <a:off x="914400" y="5950960"/>
            <a:ext cx="10210799" cy="37364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Over </a:t>
            </a:r>
            <a:r>
              <a:rPr lang="en-US" sz="2000" b="1" dirty="0" smtClean="0">
                <a:solidFill>
                  <a:schemeClr val="bg1"/>
                </a:solidFill>
              </a:rPr>
              <a:t>3 </a:t>
            </a:r>
            <a:r>
              <a:rPr lang="en-US" sz="2000" b="1" dirty="0">
                <a:solidFill>
                  <a:schemeClr val="bg1"/>
                </a:solidFill>
              </a:rPr>
              <a:t>Lakh saplings planted over the years, adding to the capital’s green cover.</a:t>
            </a:r>
          </a:p>
        </p:txBody>
      </p:sp>
    </p:spTree>
    <p:extLst>
      <p:ext uri="{BB962C8B-B14F-4D97-AF65-F5344CB8AC3E}">
        <p14:creationId xmlns:p14="http://schemas.microsoft.com/office/powerpoint/2010/main" xmlns="" val="242937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265040" y="666690"/>
            <a:ext cx="986016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Community Initiatives – Women Empowerment &amp; Training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38200" y="1193590"/>
            <a:ext cx="10508452" cy="5092236"/>
            <a:chOff x="1617307" y="774121"/>
            <a:chExt cx="8973500" cy="4861944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7307" y="774121"/>
              <a:ext cx="8898658" cy="1724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4032986" y="2498236"/>
              <a:ext cx="1940187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Mahila Shiksha Kendra</a:t>
              </a: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6207781" y="2488950"/>
              <a:ext cx="4261879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Vocational Training – Certificate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897907" y="2479424"/>
              <a:ext cx="1865781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Vocational Training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9559" y="3333935"/>
              <a:ext cx="8860521" cy="1779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1961245" y="5304514"/>
              <a:ext cx="4009408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Self Defence Training</a:t>
              </a: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051866" y="5312822"/>
              <a:ext cx="2471491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Financial Literacy &amp; Inclusion</a:t>
              </a:r>
            </a:p>
          </p:txBody>
        </p:sp>
        <p:sp>
          <p:nvSpPr>
            <p:cNvPr id="13" name="TextBox 7"/>
            <p:cNvSpPr txBox="1">
              <a:spLocks noChangeArrowheads="1"/>
            </p:cNvSpPr>
            <p:nvPr/>
          </p:nvSpPr>
          <p:spPr bwMode="auto">
            <a:xfrm>
              <a:off x="8729307" y="5305954"/>
              <a:ext cx="1861500" cy="3232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600" b="1" dirty="0">
                  <a:solidFill>
                    <a:srgbClr val="005DA2"/>
                  </a:solidFill>
                </a:rPr>
                <a:t>DESKIT 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9995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62000" y="721541"/>
            <a:ext cx="10439400" cy="4214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Proactive Communication with Stakeholders</a:t>
            </a:r>
          </a:p>
        </p:txBody>
      </p:sp>
      <p:pic>
        <p:nvPicPr>
          <p:cNvPr id="6" name="Picture 5" descr="IMG-20191218-WA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41299" y="1342286"/>
            <a:ext cx="2257548" cy="192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 descr="IMG-20191217-WA000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63771" y="4099676"/>
            <a:ext cx="2451053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 descr="KHA_898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72241" y="1342287"/>
            <a:ext cx="2322049" cy="1935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06602" y="3278273"/>
            <a:ext cx="2427838" cy="272415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DA2"/>
                </a:solidFill>
              </a:rPr>
              <a:t>  </a:t>
            </a:r>
            <a:r>
              <a:rPr lang="en-US" sz="1600" b="1" dirty="0" err="1" smtClean="0">
                <a:solidFill>
                  <a:srgbClr val="005DA2"/>
                </a:solidFill>
              </a:rPr>
              <a:t>Utkrisht</a:t>
            </a:r>
            <a:r>
              <a:rPr lang="en-US" sz="1600" b="1" dirty="0" smtClean="0">
                <a:solidFill>
                  <a:srgbClr val="005DA2"/>
                </a:solidFill>
              </a:rPr>
              <a:t> </a:t>
            </a:r>
            <a:r>
              <a:rPr lang="en-US" sz="1600" b="1" dirty="0" err="1" smtClean="0">
                <a:solidFill>
                  <a:srgbClr val="005DA2"/>
                </a:solidFill>
              </a:rPr>
              <a:t>Sahabhagi</a:t>
            </a:r>
            <a:r>
              <a:rPr lang="en-US" sz="1600" b="1" dirty="0" smtClean="0">
                <a:solidFill>
                  <a:srgbClr val="005DA2"/>
                </a:solidFill>
              </a:rPr>
              <a:t> Meet </a:t>
            </a:r>
            <a:endParaRPr lang="en-US" sz="1600" b="1" dirty="0">
              <a:solidFill>
                <a:srgbClr val="005DA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63116" y="5907630"/>
            <a:ext cx="2562348" cy="272415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DA2"/>
                </a:solidFill>
              </a:rPr>
              <a:t>   School Energy Program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9473" y="3277328"/>
            <a:ext cx="1981200" cy="272415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DA2"/>
                </a:solidFill>
              </a:rPr>
              <a:t>  DSM Meet</a:t>
            </a:r>
          </a:p>
        </p:txBody>
      </p:sp>
      <p:pic>
        <p:nvPicPr>
          <p:cNvPr id="12" name="Picture 11" descr="IMG-20191115-WA001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772240" y="4084874"/>
            <a:ext cx="2322050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984343" y="5907630"/>
            <a:ext cx="1828800" cy="272415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DA2"/>
                </a:solidFill>
              </a:rPr>
              <a:t>   </a:t>
            </a:r>
            <a:r>
              <a:rPr lang="en-US" sz="1600" b="1" dirty="0" err="1">
                <a:solidFill>
                  <a:srgbClr val="005DA2"/>
                </a:solidFill>
              </a:rPr>
              <a:t>Aap</a:t>
            </a:r>
            <a:r>
              <a:rPr lang="en-US" sz="1600" b="1" dirty="0">
                <a:solidFill>
                  <a:srgbClr val="005DA2"/>
                </a:solidFill>
              </a:rPr>
              <a:t> </a:t>
            </a:r>
            <a:r>
              <a:rPr lang="en-US" sz="1600" b="1" dirty="0" err="1">
                <a:solidFill>
                  <a:srgbClr val="005DA2"/>
                </a:solidFill>
              </a:rPr>
              <a:t>Ke</a:t>
            </a:r>
            <a:r>
              <a:rPr lang="en-US" sz="1600" b="1" dirty="0">
                <a:solidFill>
                  <a:srgbClr val="005DA2"/>
                </a:solidFill>
              </a:rPr>
              <a:t> </a:t>
            </a:r>
            <a:r>
              <a:rPr lang="en-US" sz="1600" b="1" dirty="0" err="1">
                <a:solidFill>
                  <a:srgbClr val="005DA2"/>
                </a:solidFill>
              </a:rPr>
              <a:t>Dwar</a:t>
            </a:r>
            <a:r>
              <a:rPr lang="en-US" sz="1600" b="1" dirty="0">
                <a:solidFill>
                  <a:srgbClr val="005DA2"/>
                </a:solidFill>
              </a:rPr>
              <a:t> </a:t>
            </a:r>
          </a:p>
        </p:txBody>
      </p:sp>
      <p:pic>
        <p:nvPicPr>
          <p:cNvPr id="14" name="Picture 13" descr="IMG-20191211-WA001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963116" y="1375021"/>
            <a:ext cx="2451052" cy="1870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8236141" y="3270470"/>
            <a:ext cx="1905000" cy="272415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DA2"/>
                </a:solidFill>
              </a:rPr>
              <a:t>   RWA Meet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901985" y="3888553"/>
            <a:ext cx="2671666" cy="3813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Regular interactions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906651" y="4326899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Proactive communications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906651" y="4707899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Collective decision making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906651" y="5088276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Sense of recognition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906651" y="5473935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Active participation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897224" y="5851717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Relationship building</a:t>
            </a:r>
          </a:p>
        </p:txBody>
      </p:sp>
      <p:sp>
        <p:nvSpPr>
          <p:cNvPr id="22" name="Oval 21"/>
          <p:cNvSpPr/>
          <p:nvPr/>
        </p:nvSpPr>
        <p:spPr>
          <a:xfrm>
            <a:off x="4486544" y="3947275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</a:t>
            </a:r>
          </a:p>
        </p:txBody>
      </p:sp>
      <p:sp>
        <p:nvSpPr>
          <p:cNvPr id="23" name="Oval 22"/>
          <p:cNvSpPr/>
          <p:nvPr/>
        </p:nvSpPr>
        <p:spPr>
          <a:xfrm>
            <a:off x="4486544" y="4342991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486544" y="472359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4486544" y="510478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4</a:t>
            </a:r>
          </a:p>
        </p:txBody>
      </p:sp>
      <p:sp>
        <p:nvSpPr>
          <p:cNvPr id="26" name="Oval 25"/>
          <p:cNvSpPr/>
          <p:nvPr/>
        </p:nvSpPr>
        <p:spPr>
          <a:xfrm>
            <a:off x="4486940" y="5490439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5</a:t>
            </a:r>
          </a:p>
        </p:txBody>
      </p:sp>
      <p:sp>
        <p:nvSpPr>
          <p:cNvPr id="27" name="Oval 26"/>
          <p:cNvSpPr/>
          <p:nvPr/>
        </p:nvSpPr>
        <p:spPr>
          <a:xfrm>
            <a:off x="4486544" y="587441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116415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25</a:t>
            </a:fld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2743200"/>
            <a:ext cx="9344892" cy="553998"/>
          </a:xfrm>
          <a:prstGeom prst="rect">
            <a:avLst/>
          </a:prstGeom>
          <a:solidFill>
            <a:srgbClr val="3E762A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Consumer </a:t>
            </a:r>
            <a:r>
              <a:rPr lang="en-US" dirty="0"/>
              <a:t>Grievance Redressal</a:t>
            </a:r>
          </a:p>
        </p:txBody>
      </p:sp>
    </p:spTree>
    <p:extLst>
      <p:ext uri="{BB962C8B-B14F-4D97-AF65-F5344CB8AC3E}">
        <p14:creationId xmlns:p14="http://schemas.microsoft.com/office/powerpoint/2010/main" xmlns="" val="10402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26</a:t>
            </a:fld>
            <a:endParaRPr lang="en-IN" dirty="0"/>
          </a:p>
        </p:txBody>
      </p:sp>
      <p:sp>
        <p:nvSpPr>
          <p:cNvPr id="34" name="Rectangle 33"/>
          <p:cNvSpPr/>
          <p:nvPr/>
        </p:nvSpPr>
        <p:spPr>
          <a:xfrm>
            <a:off x="910231" y="3924299"/>
            <a:ext cx="1823542" cy="22478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 Center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Email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Website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Mobile App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Social Media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Forums</a:t>
            </a:r>
            <a:endParaRPr lang="en-US" sz="1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/>
          <p:cNvCxnSpPr>
            <a:endCxn id="34" idx="0"/>
          </p:cNvCxnSpPr>
          <p:nvPr/>
        </p:nvCxnSpPr>
        <p:spPr>
          <a:xfrm>
            <a:off x="1818336" y="3331538"/>
            <a:ext cx="3666" cy="59276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53093" y="1561681"/>
            <a:ext cx="1948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BSES Touch Points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33800" y="5638800"/>
            <a:ext cx="1385247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Care Officer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733800" y="4876800"/>
            <a:ext cx="1385247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Manager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733800" y="4114800"/>
            <a:ext cx="1385247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Divisional Chief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696933" y="3352800"/>
            <a:ext cx="1618267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 Customer Care</a:t>
            </a:r>
          </a:p>
        </p:txBody>
      </p:sp>
      <p:cxnSp>
        <p:nvCxnSpPr>
          <p:cNvPr id="41" name="Straight Arrow Connector 40"/>
          <p:cNvCxnSpPr>
            <a:stCxn id="37" idx="0"/>
            <a:endCxn id="38" idx="2"/>
          </p:cNvCxnSpPr>
          <p:nvPr/>
        </p:nvCxnSpPr>
        <p:spPr>
          <a:xfrm flipV="1">
            <a:off x="4426424" y="5410200"/>
            <a:ext cx="0" cy="228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8" idx="0"/>
            <a:endCxn id="39" idx="2"/>
          </p:cNvCxnSpPr>
          <p:nvPr/>
        </p:nvCxnSpPr>
        <p:spPr>
          <a:xfrm flipV="1">
            <a:off x="4426424" y="4648200"/>
            <a:ext cx="0" cy="228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13"/>
          <p:cNvCxnSpPr>
            <a:stCxn id="39" idx="3"/>
            <a:endCxn id="40" idx="2"/>
          </p:cNvCxnSpPr>
          <p:nvPr/>
        </p:nvCxnSpPr>
        <p:spPr>
          <a:xfrm flipV="1">
            <a:off x="5119047" y="4038600"/>
            <a:ext cx="1387020" cy="34290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886200" y="1630269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1</a:t>
            </a:r>
            <a:endParaRPr lang="en-US" sz="1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943600" y="1642646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2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3346786" y="1642646"/>
            <a:ext cx="4339" cy="46057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410200" y="1642646"/>
            <a:ext cx="3" cy="46057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13"/>
          <p:cNvCxnSpPr>
            <a:stCxn id="40" idx="3"/>
            <a:endCxn id="56" idx="2"/>
          </p:cNvCxnSpPr>
          <p:nvPr/>
        </p:nvCxnSpPr>
        <p:spPr>
          <a:xfrm flipV="1">
            <a:off x="7315200" y="3317220"/>
            <a:ext cx="1371600" cy="37848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153400" y="1628672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3</a:t>
            </a:r>
            <a:endParaRPr lang="en-US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7578125" y="1642648"/>
            <a:ext cx="41875" cy="460575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058400" y="2010228"/>
            <a:ext cx="1371600" cy="5805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 </a:t>
            </a:r>
            <a:r>
              <a:rPr lang="en-I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Ombudsman</a:t>
            </a:r>
            <a:endParaRPr lang="en-I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31222" y="160020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4</a:t>
            </a:r>
            <a:endParaRPr lang="en-US" sz="1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9829797" y="1642646"/>
            <a:ext cx="3" cy="45295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13"/>
          <p:cNvCxnSpPr>
            <a:stCxn id="56" idx="3"/>
            <a:endCxn id="51" idx="2"/>
          </p:cNvCxnSpPr>
          <p:nvPr/>
        </p:nvCxnSpPr>
        <p:spPr>
          <a:xfrm flipV="1">
            <a:off x="9525000" y="2590800"/>
            <a:ext cx="1219200" cy="369129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770505" y="4569023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005DA2"/>
                </a:solidFill>
              </a:rPr>
              <a:t>If not satisfied  </a:t>
            </a:r>
            <a:endParaRPr lang="en-US" sz="1400" i="1" dirty="0">
              <a:solidFill>
                <a:srgbClr val="005DA2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848600" y="2602638"/>
            <a:ext cx="1676400" cy="71458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Consumer Grievance Redressal </a:t>
            </a:r>
            <a:r>
              <a:rPr lang="en-I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Forum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000999" y="3883223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005DA2"/>
                </a:solidFill>
              </a:rPr>
              <a:t>If not satisfied  </a:t>
            </a:r>
            <a:endParaRPr lang="en-US" sz="1400" i="1" dirty="0">
              <a:solidFill>
                <a:srgbClr val="005DA2"/>
              </a:solidFill>
            </a:endParaRPr>
          </a:p>
        </p:txBody>
      </p:sp>
      <p:sp>
        <p:nvSpPr>
          <p:cNvPr id="58" name="Rectangle 2"/>
          <p:cNvSpPr/>
          <p:nvPr/>
        </p:nvSpPr>
        <p:spPr bwMode="auto">
          <a:xfrm>
            <a:off x="838200" y="762000"/>
            <a:ext cx="106680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2400" b="1" dirty="0" smtClean="0"/>
              <a:t>Escalation Mechanism</a:t>
            </a:r>
            <a:endParaRPr lang="en-US" altLang="en-US" sz="2400" b="1" dirty="0">
              <a:solidFill>
                <a:srgbClr val="3E762A"/>
              </a:solidFill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926076" y="2345710"/>
            <a:ext cx="1784520" cy="985828"/>
            <a:chOff x="960575" y="2542021"/>
            <a:chExt cx="1784520" cy="985828"/>
          </a:xfrm>
        </p:grpSpPr>
        <p:sp>
          <p:nvSpPr>
            <p:cNvPr id="33" name="Rectangle 32"/>
            <p:cNvSpPr/>
            <p:nvPr/>
          </p:nvSpPr>
          <p:spPr>
            <a:xfrm>
              <a:off x="960575" y="3251721"/>
              <a:ext cx="1784520" cy="2761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Aggrieved Consumer</a:t>
              </a:r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33043" y="2542021"/>
              <a:ext cx="1023765" cy="731022"/>
            </a:xfrm>
            <a:prstGeom prst="rect">
              <a:avLst/>
            </a:prstGeom>
          </p:spPr>
        </p:pic>
      </p:grp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4597" y="3752197"/>
            <a:ext cx="1768030" cy="2020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5358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27</a:t>
            </a:fld>
            <a:endParaRPr lang="en-IN" dirty="0"/>
          </a:p>
        </p:txBody>
      </p:sp>
      <p:sp>
        <p:nvSpPr>
          <p:cNvPr id="7" name="Rectangle 2"/>
          <p:cNvSpPr/>
          <p:nvPr/>
        </p:nvSpPr>
        <p:spPr bwMode="auto">
          <a:xfrm>
            <a:off x="914400" y="762000"/>
            <a:ext cx="106680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2400" b="1" dirty="0" smtClean="0"/>
              <a:t>Measures taken to reduce Complaints 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914400" y="1504180"/>
            <a:ext cx="7772400" cy="36012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Awareness sessions for consumer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 about changes in core activities like new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connection, billing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metering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RWAs meet to interact and take feedbacks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modification of internal SOP’s based on consumer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grievance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focus on correct bill generation and established pre-audit process 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Provisional Billing camps &amp; Bill explanation service through WhatsApp for better understanding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of Area Manager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solely for consumer services /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Grievance handling 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“Ask for Call Back service” for quick resolution of queries 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Outage Information SMS for prior information regarding shutdown/ maintenance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Tier Escalation Matrix is in place </a:t>
            </a:r>
          </a:p>
        </p:txBody>
      </p:sp>
      <p:pic>
        <p:nvPicPr>
          <p:cNvPr id="9" name="Picture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0" y="1277738"/>
            <a:ext cx="1998980" cy="19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 rotWithShape="1">
          <a:blip r:embed="rId3"/>
          <a:srcRect l="2678"/>
          <a:stretch/>
        </p:blipFill>
        <p:spPr bwMode="auto">
          <a:xfrm>
            <a:off x="9525000" y="3581400"/>
            <a:ext cx="1998980" cy="25146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9448799" y="6137577"/>
            <a:ext cx="2209801" cy="338554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WhatsApp message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48799" y="3197423"/>
            <a:ext cx="2209801" cy="338554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SMS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66800" y="5715000"/>
            <a:ext cx="7391400" cy="50175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Consistent reduction in Metering &amp; Billing complaints over years…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34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28</a:t>
            </a:fld>
            <a:endParaRPr lang="en-IN" dirty="0"/>
          </a:p>
        </p:txBody>
      </p:sp>
      <p:sp>
        <p:nvSpPr>
          <p:cNvPr id="53" name="Rectangle 2"/>
          <p:cNvSpPr/>
          <p:nvPr/>
        </p:nvSpPr>
        <p:spPr bwMode="auto">
          <a:xfrm>
            <a:off x="609600" y="762000"/>
            <a:ext cx="111252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IN" sz="2400" b="1" dirty="0" smtClean="0"/>
              <a:t>Complaint Forums - Presence</a:t>
            </a:r>
            <a:endParaRPr lang="en-US" altLang="en-US" sz="2400" b="1" dirty="0">
              <a:solidFill>
                <a:srgbClr val="3E762A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527189" y="3438143"/>
            <a:ext cx="3505200" cy="2916118"/>
            <a:chOff x="126123" y="2502122"/>
            <a:chExt cx="3505200" cy="2916118"/>
          </a:xfrm>
        </p:grpSpPr>
        <p:grpSp>
          <p:nvGrpSpPr>
            <p:cNvPr id="7" name="Group 71"/>
            <p:cNvGrpSpPr/>
            <p:nvPr/>
          </p:nvGrpSpPr>
          <p:grpSpPr>
            <a:xfrm>
              <a:off x="126123" y="2921877"/>
              <a:ext cx="3505200" cy="2496363"/>
              <a:chOff x="5396080" y="3254476"/>
              <a:chExt cx="3780498" cy="249636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5707033" y="3673675"/>
                <a:ext cx="3469545" cy="2077164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buFont typeface="Arial" panose="020B0604020202020204" pitchFamily="34" charset="0"/>
                  <a:buChar char="•"/>
                </a:pPr>
                <a:endParaRPr lang="en-US" altLang="ko-KR" i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>
                    <a:solidFill>
                      <a:schemeClr val="tx1"/>
                    </a:solidFill>
                  </a:rPr>
                  <a:t>DERC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>
                    <a:solidFill>
                      <a:schemeClr val="tx1"/>
                    </a:solidFill>
                  </a:rPr>
                  <a:t>Electricity Ombudsman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CGRF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 (Consumer Grievance Redressal Forum) 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PG Cell 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(Public Grievance under GoNCTD for electricity)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PG </a:t>
                </a:r>
                <a:r>
                  <a:rPr lang="en-US" altLang="ko-KR" sz="1400" b="1" i="1" dirty="0">
                    <a:solidFill>
                      <a:schemeClr val="tx1"/>
                    </a:solidFill>
                  </a:rPr>
                  <a:t>Commission </a:t>
                </a:r>
                <a:r>
                  <a:rPr lang="en-US" altLang="ko-KR" sz="1400" i="1" dirty="0">
                    <a:solidFill>
                      <a:schemeClr val="tx1"/>
                    </a:solidFill>
                  </a:rPr>
                  <a:t>(Public 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Grievance)</a:t>
                </a:r>
                <a:endParaRPr lang="ko-KR" altLang="en-US" sz="1400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396080" y="3254476"/>
                <a:ext cx="1658421" cy="783193"/>
              </a:xfrm>
              <a:prstGeom prst="round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 smtClean="0">
                    <a:cs typeface="Arial" panose="020B0604020202020204" pitchFamily="34" charset="0"/>
                  </a:rPr>
                  <a:t>Consumer Forums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Rounded Rectangle 53"/>
            <p:cNvSpPr/>
            <p:nvPr/>
          </p:nvSpPr>
          <p:spPr>
            <a:xfrm>
              <a:off x="1757951" y="2502122"/>
              <a:ext cx="990600" cy="749234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1</a:t>
              </a:r>
              <a:endParaRPr lang="en-US" sz="6000" dirty="0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457326" y="2280744"/>
            <a:ext cx="3530531" cy="3937499"/>
            <a:chOff x="3287183" y="3213981"/>
            <a:chExt cx="2638024" cy="3937499"/>
          </a:xfrm>
        </p:grpSpPr>
        <p:grpSp>
          <p:nvGrpSpPr>
            <p:cNvPr id="24" name="Group 110"/>
            <p:cNvGrpSpPr/>
            <p:nvPr/>
          </p:nvGrpSpPr>
          <p:grpSpPr>
            <a:xfrm>
              <a:off x="3287183" y="3723545"/>
              <a:ext cx="2638024" cy="3427935"/>
              <a:chOff x="5830442" y="4219843"/>
              <a:chExt cx="3274590" cy="3427935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5889061" y="4521816"/>
                <a:ext cx="3215971" cy="3125962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endParaRPr lang="en-US" altLang="ko-KR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ko-KR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>
                    <a:solidFill>
                      <a:schemeClr val="tx1"/>
                    </a:solidFill>
                  </a:rPr>
                  <a:t>LG Portal </a:t>
                </a:r>
                <a:r>
                  <a:rPr lang="en-US" altLang="ko-KR" sz="1400" i="1" dirty="0">
                    <a:solidFill>
                      <a:schemeClr val="tx1"/>
                    </a:solidFill>
                  </a:rPr>
                  <a:t>(Lieutenant 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Governor Portal)</a:t>
                </a:r>
                <a:endParaRPr lang="en-US" altLang="ko-KR" sz="1400" i="1" dirty="0">
                  <a:solidFill>
                    <a:schemeClr val="tx1"/>
                  </a:solidFill>
                </a:endParaRP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PGMS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 (Public Grievance </a:t>
                </a:r>
                <a:r>
                  <a:rPr lang="en-US" altLang="ko-KR" sz="1400" i="1" dirty="0">
                    <a:solidFill>
                      <a:schemeClr val="tx1"/>
                    </a:solidFill>
                  </a:rPr>
                  <a:t>Monitoring 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System) under GoNCTD</a:t>
                </a: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CPGRAM 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(Centralized Public Grievance Redressal &amp; Monitoring) under Min. of Public Grievance</a:t>
                </a: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NCH</a:t>
                </a:r>
                <a:r>
                  <a:rPr lang="en-US" altLang="ko-KR" sz="1400" i="1" dirty="0" smtClean="0">
                    <a:solidFill>
                      <a:schemeClr val="tx1"/>
                    </a:solidFill>
                  </a:rPr>
                  <a:t> (National Consumer Helpline) under Min. of Consumer Affairs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830442" y="4219843"/>
                <a:ext cx="2243917" cy="783193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 smtClean="0">
                    <a:cs typeface="Arial" panose="020B0604020202020204" pitchFamily="34" charset="0"/>
                  </a:rPr>
                  <a:t>Online Portal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5" name="Rounded Rectangle 54"/>
            <p:cNvSpPr/>
            <p:nvPr/>
          </p:nvSpPr>
          <p:spPr>
            <a:xfrm>
              <a:off x="5150069" y="3213981"/>
              <a:ext cx="719962" cy="74923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2</a:t>
              </a:r>
              <a:endParaRPr lang="en-US" sz="6000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534400" y="1284973"/>
            <a:ext cx="3296311" cy="1960525"/>
            <a:chOff x="6195844" y="4252033"/>
            <a:chExt cx="3296311" cy="1808986"/>
          </a:xfrm>
        </p:grpSpPr>
        <p:grpSp>
          <p:nvGrpSpPr>
            <p:cNvPr id="27" name="Group 113"/>
            <p:cNvGrpSpPr/>
            <p:nvPr/>
          </p:nvGrpSpPr>
          <p:grpSpPr>
            <a:xfrm>
              <a:off x="6195844" y="4587768"/>
              <a:ext cx="3124200" cy="1473251"/>
              <a:chOff x="5910261" y="4188551"/>
              <a:chExt cx="2800943" cy="1494427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159970" y="4694963"/>
                <a:ext cx="2551234" cy="98801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buFont typeface="Arial" panose="020B0604020202020204" pitchFamily="34" charset="0"/>
                  <a:buChar char="•"/>
                </a:pPr>
                <a:endParaRPr lang="en-US" altLang="ko-KR" sz="1400" i="1" dirty="0" smtClean="0">
                  <a:solidFill>
                    <a:srgbClr val="005DA2"/>
                  </a:solidFill>
                </a:endParaRPr>
              </a:p>
              <a:p>
                <a:pPr>
                  <a:buFont typeface="Arial" panose="020B0604020202020204" pitchFamily="34" charset="0"/>
                  <a:buChar char="•"/>
                </a:pPr>
                <a:endParaRPr lang="en-US" altLang="ko-KR" sz="1400" i="1" dirty="0" smtClean="0">
                  <a:solidFill>
                    <a:srgbClr val="005DA2"/>
                  </a:solidFill>
                </a:endParaRPr>
              </a:p>
              <a:p>
                <a:pPr marL="169863" indent="-16986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Ministry of Power (Union)</a:t>
                </a:r>
              </a:p>
              <a:p>
                <a:pPr marL="169863" indent="-169863">
                  <a:buFont typeface="Arial" panose="020B0604020202020204" pitchFamily="34" charset="0"/>
                  <a:buChar char="•"/>
                </a:pPr>
                <a:r>
                  <a:rPr lang="en-US" altLang="ko-KR" sz="1400" b="1" i="1" dirty="0" smtClean="0">
                    <a:solidFill>
                      <a:schemeClr val="tx1"/>
                    </a:solidFill>
                  </a:rPr>
                  <a:t>Department of Power (State)</a:t>
                </a:r>
                <a:endParaRPr lang="ko-KR" altLang="en-US" sz="14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910261" y="4188551"/>
                <a:ext cx="2021201" cy="794451"/>
              </a:xfrm>
              <a:prstGeom prst="roundRect">
                <a:avLst/>
              </a:prstGeom>
              <a:solidFill>
                <a:srgbClr val="CCFF99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smtClean="0">
                    <a:cs typeface="Arial" panose="020B0604020202020204" pitchFamily="34" charset="0"/>
                  </a:rPr>
                  <a:t>Ministry &amp; Govt. Dept.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8501555" y="4252033"/>
              <a:ext cx="990600" cy="74923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3</a:t>
              </a:r>
              <a:endParaRPr lang="en-US"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59298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29</a:t>
            </a:fld>
            <a:endParaRPr lang="en-IN" dirty="0"/>
          </a:p>
        </p:txBody>
      </p:sp>
      <p:sp>
        <p:nvSpPr>
          <p:cNvPr id="7" name="Rectangle 2"/>
          <p:cNvSpPr/>
          <p:nvPr/>
        </p:nvSpPr>
        <p:spPr bwMode="auto">
          <a:xfrm>
            <a:off x="1066800" y="838200"/>
            <a:ext cx="101346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2400" b="1" dirty="0" smtClean="0"/>
              <a:t>Pro-active communication with stakeholders</a:t>
            </a:r>
            <a:endParaRPr lang="en-US" altLang="en-US" sz="2400" b="1" dirty="0">
              <a:solidFill>
                <a:srgbClr val="3E762A"/>
              </a:solidFill>
            </a:endParaRPr>
          </a:p>
        </p:txBody>
      </p:sp>
      <p:pic>
        <p:nvPicPr>
          <p:cNvPr id="15" name="Picture 14" descr="IMG-20191218-WA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86226" y="1587388"/>
            <a:ext cx="2257548" cy="192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Picture 16" descr="IMG-20191217-WA000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8002" y="4344777"/>
            <a:ext cx="2451053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4" name="Picture 23" descr="KHA_898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19200" y="1587388"/>
            <a:ext cx="2322049" cy="1935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1153562" y="3523374"/>
            <a:ext cx="2427838" cy="2724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   </a:t>
            </a:r>
            <a:r>
              <a:rPr lang="en-US" sz="1600" b="1" dirty="0" err="1" smtClean="0">
                <a:solidFill>
                  <a:schemeClr val="bg1"/>
                </a:solidFill>
              </a:rPr>
              <a:t>Utkrisht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</a:rPr>
              <a:t>Sahabhagi</a:t>
            </a:r>
            <a:r>
              <a:rPr lang="en-US" sz="1600" b="1" dirty="0" smtClean="0">
                <a:solidFill>
                  <a:schemeClr val="bg1"/>
                </a:solidFill>
              </a:rPr>
              <a:t> Meet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77348" y="6152731"/>
            <a:ext cx="2562348" cy="3064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School Energy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24400" y="3522429"/>
            <a:ext cx="1981200" cy="3064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DSM Meet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9" name="Picture 28" descr="IMG-20191115-WA001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219200" y="4329975"/>
            <a:ext cx="2322050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1431303" y="6152731"/>
            <a:ext cx="1828800" cy="3064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</a:t>
            </a:r>
            <a:r>
              <a:rPr lang="en-US" b="1" dirty="0" err="1" smtClean="0">
                <a:solidFill>
                  <a:schemeClr val="bg1"/>
                </a:solidFill>
              </a:rPr>
              <a:t>Aap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Dwar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6" name="Picture 35" descr="IMG-20191211-WA001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277348" y="1620123"/>
            <a:ext cx="2451052" cy="1870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8550373" y="3515571"/>
            <a:ext cx="1905000" cy="3064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RWA Meet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4361" y="4133654"/>
            <a:ext cx="2671666" cy="3813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Regular interactions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29027" y="4572000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Proactive communications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429027" y="4953000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Collective decision making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29027" y="5333377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Sense of recognition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29027" y="5719036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Active participation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419600" y="6096818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Relationship building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08920" y="4192377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</a:t>
            </a:r>
            <a:endParaRPr lang="en-US" sz="1600" dirty="0"/>
          </a:p>
        </p:txBody>
      </p:sp>
      <p:sp>
        <p:nvSpPr>
          <p:cNvPr id="43" name="Oval 42"/>
          <p:cNvSpPr/>
          <p:nvPr/>
        </p:nvSpPr>
        <p:spPr>
          <a:xfrm>
            <a:off x="4008920" y="4588093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2</a:t>
            </a:r>
            <a:endParaRPr lang="en-US" sz="1600" dirty="0"/>
          </a:p>
        </p:txBody>
      </p:sp>
      <p:sp>
        <p:nvSpPr>
          <p:cNvPr id="44" name="Oval 43"/>
          <p:cNvSpPr/>
          <p:nvPr/>
        </p:nvSpPr>
        <p:spPr>
          <a:xfrm>
            <a:off x="4008920" y="496869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3</a:t>
            </a:r>
            <a:endParaRPr lang="en-US" sz="1600" dirty="0"/>
          </a:p>
        </p:txBody>
      </p:sp>
      <p:sp>
        <p:nvSpPr>
          <p:cNvPr id="45" name="Oval 44"/>
          <p:cNvSpPr/>
          <p:nvPr/>
        </p:nvSpPr>
        <p:spPr>
          <a:xfrm>
            <a:off x="4008920" y="534988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4</a:t>
            </a:r>
            <a:endParaRPr lang="en-US" sz="1600" dirty="0"/>
          </a:p>
        </p:txBody>
      </p:sp>
      <p:sp>
        <p:nvSpPr>
          <p:cNvPr id="46" name="Oval 45"/>
          <p:cNvSpPr/>
          <p:nvPr/>
        </p:nvSpPr>
        <p:spPr>
          <a:xfrm>
            <a:off x="4009316" y="5735541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5</a:t>
            </a:r>
          </a:p>
        </p:txBody>
      </p:sp>
      <p:sp>
        <p:nvSpPr>
          <p:cNvPr id="47" name="Oval 46"/>
          <p:cNvSpPr/>
          <p:nvPr/>
        </p:nvSpPr>
        <p:spPr>
          <a:xfrm>
            <a:off x="4008920" y="611951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16158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3</a:t>
            </a:fld>
            <a:endParaRPr lang="en-IN" dirty="0"/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Times New Roman"/>
                <a:ea typeface="+mn-ea"/>
                <a:cs typeface="Times New Roman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D401B6-F46C-4EA7-AD0A-1C3AA9C111E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245" y="285690"/>
            <a:ext cx="8916555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Customer </a:t>
            </a:r>
            <a:r>
              <a:rPr lang="en-US" dirty="0">
                <a:solidFill>
                  <a:schemeClr val="tx1"/>
                </a:solidFill>
              </a:rPr>
              <a:t>Profile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4694" y="6095973"/>
            <a:ext cx="1754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 smtClean="0">
                <a:solidFill>
                  <a:srgbClr val="034EA2"/>
                </a:solidFill>
                <a:latin typeface="Arial" pitchFamily="34" charset="0"/>
                <a:cs typeface="Arial" pitchFamily="34" charset="0"/>
              </a:rPr>
              <a:t>* Data as of </a:t>
            </a:r>
            <a:r>
              <a:rPr lang="en-US" sz="1100" i="1" dirty="0" smtClean="0">
                <a:solidFill>
                  <a:srgbClr val="034EA2"/>
                </a:solidFill>
                <a:latin typeface="Arial" pitchFamily="34" charset="0"/>
                <a:cs typeface="Arial" pitchFamily="34" charset="0"/>
              </a:rPr>
              <a:t>March’24</a:t>
            </a:r>
            <a:endParaRPr lang="en-US" sz="1100" i="1" dirty="0">
              <a:solidFill>
                <a:srgbClr val="034EA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4016005572"/>
              </p:ext>
            </p:extLst>
          </p:nvPr>
        </p:nvGraphicFramePr>
        <p:xfrm>
          <a:off x="763568" y="714858"/>
          <a:ext cx="7772400" cy="5306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Image result for domestic ico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5379" r="10877"/>
          <a:stretch>
            <a:fillRect/>
          </a:stretch>
        </p:blipFill>
        <p:spPr bwMode="auto">
          <a:xfrm>
            <a:off x="5558793" y="765362"/>
            <a:ext cx="855878" cy="785373"/>
          </a:xfrm>
          <a:prstGeom prst="rect">
            <a:avLst/>
          </a:prstGeom>
          <a:noFill/>
        </p:spPr>
      </p:pic>
      <p:pic>
        <p:nvPicPr>
          <p:cNvPr id="10" name="Picture 9" descr="D:\Data\Images\Industrial ico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914987" y="4836578"/>
            <a:ext cx="1025236" cy="1025236"/>
          </a:xfrm>
          <a:prstGeom prst="rect">
            <a:avLst/>
          </a:prstGeom>
          <a:noFill/>
        </p:spPr>
      </p:pic>
      <p:pic>
        <p:nvPicPr>
          <p:cNvPr id="11" name="Picture 10" descr="D:\Data\Images\Commercial icon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601" r="6644"/>
          <a:stretch>
            <a:fillRect/>
          </a:stretch>
        </p:blipFill>
        <p:spPr bwMode="auto">
          <a:xfrm>
            <a:off x="7772400" y="2421992"/>
            <a:ext cx="914400" cy="855950"/>
          </a:xfrm>
          <a:prstGeom prst="rect">
            <a:avLst/>
          </a:prstGeom>
          <a:noFill/>
        </p:spPr>
      </p:pic>
      <p:pic>
        <p:nvPicPr>
          <p:cNvPr id="12" name="Picture 11" descr="D:\Data\Images\Agricultural icon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9028" b="6224"/>
          <a:stretch>
            <a:fillRect/>
          </a:stretch>
        </p:blipFill>
        <p:spPr bwMode="auto">
          <a:xfrm flipH="1">
            <a:off x="1012951" y="4897744"/>
            <a:ext cx="1080655" cy="915839"/>
          </a:xfrm>
          <a:prstGeom prst="rect">
            <a:avLst/>
          </a:prstGeom>
          <a:noFill/>
        </p:spPr>
      </p:pic>
      <p:pic>
        <p:nvPicPr>
          <p:cNvPr id="13" name="Picture 12" descr="D:\Data\Images\Metro ico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1103" t="10414" r="19937" b="9506"/>
          <a:stretch>
            <a:fillRect/>
          </a:stretch>
        </p:blipFill>
        <p:spPr bwMode="auto">
          <a:xfrm>
            <a:off x="1016054" y="2510287"/>
            <a:ext cx="490118" cy="665683"/>
          </a:xfrm>
          <a:prstGeom prst="rect">
            <a:avLst/>
          </a:prstGeom>
          <a:noFill/>
        </p:spPr>
      </p:pic>
      <p:pic>
        <p:nvPicPr>
          <p:cNvPr id="14" name="Picture 13" descr="D:\Data\Images\djb 2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9528" y="2586079"/>
            <a:ext cx="594880" cy="594880"/>
          </a:xfrm>
          <a:prstGeom prst="rect">
            <a:avLst/>
          </a:prstGeom>
          <a:noFill/>
        </p:spPr>
      </p:pic>
      <p:sp>
        <p:nvSpPr>
          <p:cNvPr id="15" name="Rounded Rectangle 14"/>
          <p:cNvSpPr/>
          <p:nvPr/>
        </p:nvSpPr>
        <p:spPr>
          <a:xfrm>
            <a:off x="8229600" y="3505200"/>
            <a:ext cx="3562709" cy="16764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>
              <a:defRPr/>
            </a:pPr>
            <a:r>
              <a:rPr lang="en-IN" sz="1600" b="1" kern="0" dirty="0" smtClean="0">
                <a:solidFill>
                  <a:schemeClr val="bg1"/>
                </a:solidFill>
              </a:rPr>
              <a:t>~84% of Retail Customers  consuming ~64% of load in the National Capital play a pivotal role in determining company’s strategy  </a:t>
            </a:r>
          </a:p>
        </p:txBody>
      </p:sp>
    </p:spTree>
    <p:extLst>
      <p:ext uri="{BB962C8B-B14F-4D97-AF65-F5344CB8AC3E}">
        <p14:creationId xmlns:p14="http://schemas.microsoft.com/office/powerpoint/2010/main" xmlns="" val="421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30</a:t>
            </a:fld>
            <a:endParaRPr lang="en-IN" dirty="0"/>
          </a:p>
        </p:txBody>
      </p:sp>
      <p:sp>
        <p:nvSpPr>
          <p:cNvPr id="10" name="Rounded Rectangle 9"/>
          <p:cNvSpPr/>
          <p:nvPr/>
        </p:nvSpPr>
        <p:spPr>
          <a:xfrm>
            <a:off x="685799" y="1627385"/>
            <a:ext cx="2590801" cy="1908726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ounded Rectangle 11"/>
          <p:cNvSpPr/>
          <p:nvPr/>
        </p:nvSpPr>
        <p:spPr>
          <a:xfrm>
            <a:off x="3685881" y="1627385"/>
            <a:ext cx="2436496" cy="1908726"/>
          </a:xfrm>
          <a:prstGeom prst="roundRect">
            <a:avLst>
              <a:gd name="adj" fmla="val 10000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Rounded Rectangle 13"/>
          <p:cNvSpPr/>
          <p:nvPr/>
        </p:nvSpPr>
        <p:spPr>
          <a:xfrm>
            <a:off x="6495854" y="1627385"/>
            <a:ext cx="2312810" cy="1908725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Rounded Rectangle 15"/>
          <p:cNvSpPr/>
          <p:nvPr/>
        </p:nvSpPr>
        <p:spPr>
          <a:xfrm>
            <a:off x="9227954" y="1627385"/>
            <a:ext cx="2176316" cy="1908725"/>
          </a:xfrm>
          <a:prstGeom prst="roundRect">
            <a:avLst>
              <a:gd name="adj" fmla="val 10000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Rectangle 2"/>
          <p:cNvSpPr/>
          <p:nvPr/>
        </p:nvSpPr>
        <p:spPr bwMode="auto">
          <a:xfrm>
            <a:off x="838200" y="762000"/>
            <a:ext cx="105156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2400" b="1" dirty="0" smtClean="0"/>
              <a:t>Virtual Customer Engagement</a:t>
            </a:r>
            <a:endParaRPr lang="en-US" altLang="en-US" sz="2400" b="1" dirty="0">
              <a:solidFill>
                <a:srgbClr val="3E762A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3733800"/>
            <a:ext cx="2590800" cy="256316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eRWA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</a:t>
            </a:r>
          </a:p>
          <a:p>
            <a:pPr lvl="0" algn="ctr" defTabSz="62230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Aap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Saath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Vartalaap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14300" lvl="1" indent="-1143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novel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first of it’s kind’s initiative in the country by a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Discom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organize virtual online meetings with its RWAs</a:t>
            </a:r>
          </a:p>
          <a:p>
            <a:pPr marL="114300" lvl="1" indent="-1143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  virtually with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2,840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RWA’s  across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South,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, Central &amp; East  Delhi  in FY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20-21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685881" y="3733800"/>
            <a:ext cx="2436496" cy="19577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eDSM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</a:t>
            </a:r>
          </a:p>
          <a:p>
            <a:pPr lvl="0" algn="ctr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RWA &amp; consumers &amp; Renewables Team</a:t>
            </a: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sessions in 20-21</a:t>
            </a: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generation for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conversions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495854" y="3733800"/>
            <a:ext cx="2312811" cy="17968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e-School 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Program</a:t>
            </a:r>
          </a:p>
          <a:p>
            <a:pPr lvl="0" algn="ctr" defTabSz="622300">
              <a:spcBef>
                <a:spcPct val="0"/>
              </a:spcBef>
              <a:spcAft>
                <a:spcPct val="35000"/>
              </a:spcAft>
            </a:pP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Conservation &amp; Safety Tips</a:t>
            </a: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Drawing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Competition</a:t>
            </a: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 sessions in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20-21</a:t>
            </a:r>
            <a:endParaRPr lang="en-US" altLang="ko-KR" sz="12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227954" y="3733800"/>
            <a:ext cx="2176316" cy="15143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 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</a:t>
            </a:r>
          </a:p>
          <a:p>
            <a:pPr lvl="0" algn="ctr" defTabSz="622300"/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CCOs share safety &amp; business updates /mailers on RWA </a:t>
            </a:r>
            <a:r>
              <a:rPr lang="en-US" altLang="ko-KR" sz="1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endParaRPr lang="en-US" altLang="ko-KR" sz="12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77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31</a:t>
            </a:fld>
            <a:endParaRPr lang="en-IN" dirty="0"/>
          </a:p>
        </p:txBody>
      </p:sp>
      <p:sp>
        <p:nvSpPr>
          <p:cNvPr id="12" name="Rectangles 16"/>
          <p:cNvSpPr/>
          <p:nvPr/>
        </p:nvSpPr>
        <p:spPr>
          <a:xfrm>
            <a:off x="1143000" y="1906837"/>
            <a:ext cx="100101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Pro active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Grievance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prediction using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AI,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IOT and Smart Meters </a:t>
            </a:r>
            <a:r>
              <a:rPr lang="en-US" b="1" dirty="0" err="1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etc</a:t>
            </a:r>
            <a:endParaRPr lang="en-US" b="1" dirty="0" smtClean="0">
              <a:solidFill>
                <a:schemeClr val="bg1"/>
              </a:solidFill>
              <a:cs typeface="Arial" panose="020B0604020202020204" pitchFamily="3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</a:t>
            </a:r>
            <a:r>
              <a:rPr lang="en-US" dirty="0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Using modern technology to proactively predict based on trends, history, demography, meter alerts etc.)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Rectangles 18"/>
          <p:cNvSpPr/>
          <p:nvPr/>
        </p:nvSpPr>
        <p:spPr>
          <a:xfrm>
            <a:off x="1115060" y="2772342"/>
            <a:ext cx="100101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Consumer Advocacy Cells in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Discom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  (To establish specialized cell to address policy related matters) 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Rectangles 19"/>
          <p:cNvSpPr/>
          <p:nvPr/>
        </p:nvSpPr>
        <p:spPr>
          <a:xfrm>
            <a:off x="1143000" y="3637212"/>
            <a:ext cx="100101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Demography based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Grievance Profiling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(Using tools to profile grievances based on location) 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Rectangles 20"/>
          <p:cNvSpPr/>
          <p:nvPr/>
        </p:nvSpPr>
        <p:spPr>
          <a:xfrm>
            <a:off x="1143000" y="4502082"/>
            <a:ext cx="100101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Involving consumers in process and policy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making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(Taking consumer suggestions and feedback through meeting or polls to design new processes) 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Rectangles 21"/>
          <p:cNvSpPr/>
          <p:nvPr/>
        </p:nvSpPr>
        <p:spPr>
          <a:xfrm>
            <a:off x="1143000" y="5451407"/>
            <a:ext cx="100101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Change Management -  Pre Consumer Awareness before making policy </a:t>
            </a:r>
            <a:r>
              <a:rPr lang="en-US" b="1" dirty="0" smtClean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changes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(Making consumers aware of any major change so that there is no surprise and there is acceptability)   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Rectangle 2"/>
          <p:cNvSpPr/>
          <p:nvPr/>
        </p:nvSpPr>
        <p:spPr bwMode="auto">
          <a:xfrm>
            <a:off x="990600" y="878166"/>
            <a:ext cx="101346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 smtClean="0"/>
              <a:t>Consumer Grievance Redressal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56832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8206" y="307925"/>
            <a:ext cx="9179257" cy="614147"/>
          </a:xfrm>
        </p:spPr>
        <p:txBody>
          <a:bodyPr>
            <a:normAutofit/>
          </a:bodyPr>
          <a:lstStyle/>
          <a:p>
            <a:r>
              <a:rPr lang="en-IN" sz="3200" dirty="0" smtClean="0"/>
              <a:t>Consumer Conflict Management....</a:t>
            </a:r>
            <a:endParaRPr lang="en-IN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2AFE-8C02-4AD5-AB18-6AC97B5839D5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0" y="5657850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 smtClean="0">
                <a:solidFill>
                  <a:schemeClr val="accent1">
                    <a:lumMod val="75000"/>
                  </a:schemeClr>
                </a:solidFill>
              </a:rPr>
              <a:t>Adopting The right Approach at The Right  time.....</a:t>
            </a:r>
            <a:endParaRPr lang="en-IN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 descr="Image result for conflict mgm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0650" y="1143000"/>
            <a:ext cx="10229850" cy="4257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5600" y="2667000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latin typeface="Arial" panose="020B0604020202020204" pitchFamily="34" charset="0"/>
                <a:hlinkClick r:id="rId2"/>
              </a:rPr>
              <a:t>Munish.sharma@relianceada.com</a:t>
            </a:r>
            <a:endParaRPr lang="en-US" b="1" dirty="0" smtClean="0">
              <a:latin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latin typeface="Arial" panose="020B0604020202020204" pitchFamily="34" charset="0"/>
              </a:rPr>
              <a:t>+91 93505 82601</a:t>
            </a:r>
          </a:p>
        </p:txBody>
      </p:sp>
    </p:spTree>
    <p:extLst>
      <p:ext uri="{BB962C8B-B14F-4D97-AF65-F5344CB8AC3E}">
        <p14:creationId xmlns="" xmlns:p14="http://schemas.microsoft.com/office/powerpoint/2010/main" val="2569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/>
              <a:t>Customer Centricity in a Nutshell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4</a:t>
            </a:fld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9906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11049000" cy="430887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/>
              <a:t>Current external challenges affecting Power Supply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5</a:t>
            </a:fld>
            <a:endParaRPr lang="en-IN" dirty="0"/>
          </a:p>
        </p:txBody>
      </p:sp>
      <p:pic>
        <p:nvPicPr>
          <p:cNvPr id="5" name="Picture 2" descr="C:\Users\Gopal Nariya\Desktop\Image\2546ad09-7ddc-49f3-98a8-2c045b7e3a3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499" y="1451408"/>
            <a:ext cx="3514724" cy="2454726"/>
          </a:xfrm>
          <a:prstGeom prst="rect">
            <a:avLst/>
          </a:prstGeom>
          <a:noFill/>
        </p:spPr>
      </p:pic>
      <p:pic>
        <p:nvPicPr>
          <p:cNvPr id="7" name="Picture 4" descr="C:\Users\Gopal Nariya\Desktop\Image\37f4afa0-273c-46e9-a435-2b85c94cef6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19552"/>
            <a:ext cx="3542623" cy="2428892"/>
          </a:xfrm>
          <a:prstGeom prst="rect">
            <a:avLst/>
          </a:prstGeom>
          <a:noFill/>
        </p:spPr>
      </p:pic>
      <p:pic>
        <p:nvPicPr>
          <p:cNvPr id="8" name="Picture 5" descr="C:\Users\Gopal Nariya\Desktop\Image\313e00f2-ffec-4360-8d30-8111af7e5dc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5098" y="4019552"/>
            <a:ext cx="3743325" cy="2428892"/>
          </a:xfrm>
          <a:prstGeom prst="rect">
            <a:avLst/>
          </a:prstGeom>
          <a:noFill/>
        </p:spPr>
      </p:pic>
      <p:pic>
        <p:nvPicPr>
          <p:cNvPr id="9" name="Picture 2" descr="C:\Users\Gopal Nariya\Desktop\Image\6946896f-8123-4c93-8731-f724ecfef429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4624" y="1447800"/>
            <a:ext cx="3733800" cy="2520000"/>
          </a:xfrm>
          <a:prstGeom prst="rect">
            <a:avLst/>
          </a:prstGeom>
          <a:noFill/>
        </p:spPr>
      </p:pic>
      <p:pic>
        <p:nvPicPr>
          <p:cNvPr id="10" name="Picture 3" descr="C:\Users\Gopal Nariya\Desktop\Image\d461752b-88c6-43e6-a6ee-530505c899f9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14623" y="1447800"/>
            <a:ext cx="3671918" cy="2520000"/>
          </a:xfrm>
          <a:prstGeom prst="rect">
            <a:avLst/>
          </a:prstGeom>
          <a:noFill/>
        </p:spPr>
      </p:pic>
      <p:pic>
        <p:nvPicPr>
          <p:cNvPr id="11" name="Picture 5" descr="C:\Users\Gopal Nariya\Desktop\Image\f76a0802-49ac-48e6-81b5-cd8bf907f7d2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14624" y="4038600"/>
            <a:ext cx="3657600" cy="24384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09600" y="14478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43400" y="15240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53400" y="14478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434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534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63784" y="3643602"/>
            <a:ext cx="9989127" cy="102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</a:rPr>
              <a:t>Consumer Interest Protection</a:t>
            </a:r>
            <a:endParaRPr lang="en-US" sz="24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2AFE-8C02-4AD5-AB18-6AC97B5839D5}" type="slidenum">
              <a:rPr lang="en-US" smtClean="0"/>
              <a:pPr/>
              <a:t>6</a:t>
            </a:fld>
            <a:endParaRPr lang="en-US" dirty="0" smtClean="0"/>
          </a:p>
          <a:p>
            <a:endParaRPr lang="en-US" dirty="0"/>
          </a:p>
        </p:txBody>
      </p:sp>
      <p:sp>
        <p:nvSpPr>
          <p:cNvPr id="19458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6724" y="1638409"/>
            <a:ext cx="3609975" cy="205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7848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10591800" cy="461665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b="1" dirty="0" smtClean="0"/>
              <a:t>Issues Concerning Indian Electricity Sector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19651" y="1645978"/>
            <a:ext cx="2676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IN" dirty="0" smtClean="0"/>
              <a:t> Unplanned Outages</a:t>
            </a:r>
          </a:p>
          <a:p>
            <a:pPr marL="182563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IN" dirty="0" smtClean="0"/>
              <a:t>Daily Load Shedding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6080" y="2633246"/>
            <a:ext cx="3821520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…11 % Peak Shortage</a:t>
            </a:r>
            <a:endParaRPr lang="en-IN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3050" y="2601218"/>
            <a:ext cx="3741850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~300 million people w/o electricity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38350" y="1471866"/>
            <a:ext cx="2571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IN" sz="1600" dirty="0" smtClean="0"/>
              <a:t>Areas without electricity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IN" sz="1600" dirty="0" smtClean="0"/>
              <a:t>Electrified areas with New Connection pendency</a:t>
            </a:r>
          </a:p>
        </p:txBody>
      </p:sp>
      <p:grpSp>
        <p:nvGrpSpPr>
          <p:cNvPr id="3" name="Group 32"/>
          <p:cNvGrpSpPr/>
          <p:nvPr/>
        </p:nvGrpSpPr>
        <p:grpSpPr>
          <a:xfrm>
            <a:off x="4817598" y="1676969"/>
            <a:ext cx="2556805" cy="1911358"/>
            <a:chOff x="3658917" y="1676969"/>
            <a:chExt cx="1917604" cy="191135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58917" y="1676969"/>
              <a:ext cx="1917604" cy="1911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84319" y="2215363"/>
              <a:ext cx="1066800" cy="834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" name="Rounded Rectangle 13"/>
          <p:cNvSpPr/>
          <p:nvPr/>
        </p:nvSpPr>
        <p:spPr>
          <a:xfrm>
            <a:off x="2057400" y="1143000"/>
            <a:ext cx="2560320" cy="3657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latin typeface="Arial" pitchFamily="34" charset="0"/>
                <a:cs typeface="Arial" pitchFamily="34" charset="0"/>
              </a:rPr>
              <a:t>ACCESSIBILITY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848600" y="1295400"/>
            <a:ext cx="2560320" cy="3657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latin typeface="Arial" pitchFamily="34" charset="0"/>
                <a:cs typeface="Arial" pitchFamily="34" charset="0"/>
              </a:rPr>
              <a:t>AVAILABILITY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23"/>
          <p:cNvGrpSpPr/>
          <p:nvPr/>
        </p:nvGrpSpPr>
        <p:grpSpPr>
          <a:xfrm>
            <a:off x="3108960" y="3650670"/>
            <a:ext cx="5974080" cy="1922153"/>
            <a:chOff x="1943100" y="3761510"/>
            <a:chExt cx="4480560" cy="1922153"/>
          </a:xfrm>
        </p:grpSpPr>
        <p:sp>
          <p:nvSpPr>
            <p:cNvPr id="10" name="Rectangle 9"/>
            <p:cNvSpPr/>
            <p:nvPr/>
          </p:nvSpPr>
          <p:spPr>
            <a:xfrm>
              <a:off x="1943100" y="4214336"/>
              <a:ext cx="448056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ü"/>
                <a:defRPr/>
              </a:pPr>
              <a:r>
                <a:rPr lang="en-US" sz="1600" dirty="0" smtClean="0"/>
                <a:t>  Distribution contributes 80% of losses</a:t>
              </a:r>
            </a:p>
            <a:p>
              <a:pPr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ü"/>
                <a:defRPr/>
              </a:pPr>
              <a:r>
                <a:rPr lang="en-US" sz="1600" dirty="0" smtClean="0"/>
                <a:t>  FRPs failed to curb financial mess of state discoms</a:t>
              </a:r>
            </a:p>
            <a:p>
              <a:pPr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ü"/>
                <a:defRPr/>
              </a:pPr>
              <a:r>
                <a:rPr lang="en-US" sz="1600" dirty="0" smtClean="0"/>
                <a:t> “Rampant Power Theft”  - plaguing society at large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97493" y="5345109"/>
              <a:ext cx="2872854" cy="338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All SEBs surviving on Govt aid/ subsidy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3223260" y="3761510"/>
              <a:ext cx="1920240" cy="36576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 smtClean="0">
                  <a:latin typeface="Arial" pitchFamily="34" charset="0"/>
                  <a:cs typeface="Arial" pitchFamily="34" charset="0"/>
                </a:rPr>
                <a:t>AFFORDABILITY</a:t>
              </a:r>
              <a:endParaRPr lang="en-IN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54074" y="6596390"/>
            <a:ext cx="3962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Source : World Wide Web</a:t>
            </a:r>
            <a:endParaRPr lang="en-IN" sz="1100" dirty="0"/>
          </a:p>
        </p:txBody>
      </p:sp>
      <p:sp>
        <p:nvSpPr>
          <p:cNvPr id="23" name="Rectangle 22"/>
          <p:cNvSpPr/>
          <p:nvPr/>
        </p:nvSpPr>
        <p:spPr>
          <a:xfrm>
            <a:off x="1128654" y="5902036"/>
            <a:ext cx="10612583" cy="6511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4950" indent="-234950" algn="ctr"/>
            <a:r>
              <a:rPr lang="en-US" b="1" dirty="0" smtClean="0">
                <a:solidFill>
                  <a:schemeClr val="bg1"/>
                </a:solidFill>
              </a:rPr>
              <a:t> ~800 million Indians use traditional fuels for Cooking / General heating needs </a:t>
            </a:r>
            <a:r>
              <a:rPr lang="en-US" b="1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 b="1" dirty="0" smtClean="0">
              <a:solidFill>
                <a:schemeClr val="bg1"/>
              </a:solidFill>
            </a:endParaRPr>
          </a:p>
          <a:p>
            <a:pPr marL="234950" indent="-234950" algn="ctr"/>
            <a:r>
              <a:rPr lang="en-US" b="1" dirty="0" smtClean="0">
                <a:solidFill>
                  <a:schemeClr val="bg1"/>
                </a:solidFill>
              </a:rPr>
              <a:t> 80 billion KWh generated by DG sets annually (~15 million tons of diesel oil)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2AFE-8C02-4AD5-AB18-6AC97B5839D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1679" y="3024292"/>
            <a:ext cx="4161721" cy="288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809" y="1052950"/>
            <a:ext cx="1095895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48144" y="208535"/>
            <a:ext cx="10732655" cy="5635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Positioning of Indian Power System</a:t>
            </a:r>
            <a:r>
              <a:rPr kumimoji="0" lang="en-IN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I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5236" y="5832765"/>
            <a:ext cx="10848109" cy="381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4950" indent="-234950" algn="ctr"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Electricity is a Concurrent subject with Centre &amp; State having specific &amp; well defined roles to play…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F2AFE-8C02-4AD5-AB18-6AC97B5839D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11655" y="1725002"/>
            <a:ext cx="2525628" cy="7239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Grant Licenses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(G-T-Trading)</a:t>
            </a:r>
          </a:p>
        </p:txBody>
      </p:sp>
      <p:sp>
        <p:nvSpPr>
          <p:cNvPr id="5" name="Rectangle 4"/>
          <p:cNvSpPr/>
          <p:nvPr/>
        </p:nvSpPr>
        <p:spPr>
          <a:xfrm>
            <a:off x="3633537" y="1719989"/>
            <a:ext cx="2719135" cy="7239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Regulate Inter-state Transmission/ Wheeling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011653" y="2544152"/>
            <a:ext cx="2333125" cy="7239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Regulate </a:t>
            </a:r>
            <a:r>
              <a:rPr lang="en-US" sz="1600" b="1" dirty="0" err="1" smtClean="0">
                <a:solidFill>
                  <a:schemeClr val="tx1"/>
                </a:solidFill>
              </a:rPr>
              <a:t>Genco</a:t>
            </a:r>
            <a:r>
              <a:rPr lang="en-US" sz="1600" b="1" dirty="0" smtClean="0">
                <a:solidFill>
                  <a:schemeClr val="tx1"/>
                </a:solidFill>
              </a:rPr>
              <a:t> Tariffs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9754" y="3344252"/>
            <a:ext cx="2270960" cy="7048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chemeClr val="tx1"/>
                </a:solidFill>
              </a:rPr>
              <a:t> Adjudicate disputes involving  Central G-T </a:t>
            </a:r>
          </a:p>
        </p:txBody>
      </p:sp>
      <p:sp>
        <p:nvSpPr>
          <p:cNvPr id="8" name="Rectangle 7"/>
          <p:cNvSpPr/>
          <p:nvPr/>
        </p:nvSpPr>
        <p:spPr>
          <a:xfrm>
            <a:off x="4993104" y="3294119"/>
            <a:ext cx="1768643" cy="890337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Calibri" pitchFamily="34" charset="0"/>
              </a:rPr>
              <a:t>Specify Grid Code/ Grid Standards </a:t>
            </a:r>
          </a:p>
        </p:txBody>
      </p:sp>
      <p:sp>
        <p:nvSpPr>
          <p:cNvPr id="9" name="Rectangle 8"/>
          <p:cNvSpPr/>
          <p:nvPr/>
        </p:nvSpPr>
        <p:spPr>
          <a:xfrm>
            <a:off x="4932943" y="4256648"/>
            <a:ext cx="3609476" cy="1010652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FF0000"/>
              </a:buClr>
            </a:pPr>
            <a:r>
              <a:rPr lang="en-US" sz="1600" b="1" dirty="0" smtClean="0">
                <a:latin typeface="Calibri" pitchFamily="34" charset="0"/>
              </a:rPr>
              <a:t>Specify/ Enforce quality, continuity &amp; reliability standards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65093" y="2525101"/>
            <a:ext cx="1432761" cy="1539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Fix trading margin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87854" y="4172426"/>
            <a:ext cx="3748839" cy="10948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</a:pPr>
            <a:r>
              <a:rPr lang="en-US" sz="1600" b="1" i="1" dirty="0" smtClean="0">
                <a:solidFill>
                  <a:schemeClr val="tx1"/>
                </a:solidFill>
                <a:latin typeface="Calibri" pitchFamily="34" charset="0"/>
              </a:rPr>
              <a:t>Advise Union Govt. on:</a:t>
            </a:r>
          </a:p>
          <a:p>
            <a:pPr marL="266700" indent="-2667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600" i="1" dirty="0" smtClean="0">
                <a:solidFill>
                  <a:schemeClr val="tx1"/>
                </a:solidFill>
                <a:latin typeface="Calibri" pitchFamily="34" charset="0"/>
              </a:rPr>
              <a:t>NEP/ NTP </a:t>
            </a:r>
          </a:p>
          <a:p>
            <a:pPr marL="266700" indent="-2667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600" i="1" dirty="0" smtClean="0">
                <a:solidFill>
                  <a:schemeClr val="tx1"/>
                </a:solidFill>
                <a:latin typeface="Calibri" pitchFamily="34" charset="0"/>
              </a:rPr>
              <a:t>Competition &amp; Efficiency  </a:t>
            </a:r>
          </a:p>
          <a:p>
            <a:pPr marL="266700" indent="-2667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600" i="1" dirty="0" smtClean="0">
                <a:solidFill>
                  <a:schemeClr val="tx1"/>
                </a:solidFill>
                <a:latin typeface="Calibri" pitchFamily="34" charset="0"/>
              </a:rPr>
              <a:t>Investment Promotion</a:t>
            </a:r>
            <a:endParaRPr lang="en-US" sz="1600" i="1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17885" y="1712194"/>
            <a:ext cx="2530581" cy="7239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Determine tariff  </a:t>
            </a:r>
          </a:p>
          <a:p>
            <a:pPr algn="ctr"/>
            <a:r>
              <a:rPr lang="en-US" sz="1600" b="1" dirty="0" smtClean="0"/>
              <a:t>(State based G-T-D)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01852" y="1707181"/>
            <a:ext cx="2753266" cy="7239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b="1" dirty="0" smtClean="0"/>
              <a:t> Facilitate intra-State Transmission/ wheeling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19938" y="2528110"/>
            <a:ext cx="1371602" cy="143977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Grant Intra State Licenses</a:t>
            </a:r>
          </a:p>
          <a:p>
            <a:pPr algn="ctr"/>
            <a:r>
              <a:rPr lang="en-US" sz="1600" b="1" dirty="0" smtClean="0"/>
              <a:t>(T-D)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755642" y="2517081"/>
            <a:ext cx="2312394" cy="7048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chemeClr val="bg1"/>
                </a:solidFill>
              </a:rPr>
              <a:t> Adjudicate dispute  State G-T –D-Consumer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563727" y="2524817"/>
            <a:ext cx="1267328" cy="141936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Regulation- Supply Codes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662735" y="4040828"/>
            <a:ext cx="3210817" cy="121118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</a:pPr>
            <a:r>
              <a:rPr lang="en-US" sz="1600" b="1" i="1" dirty="0" smtClean="0">
                <a:solidFill>
                  <a:schemeClr val="bg1"/>
                </a:solidFill>
                <a:latin typeface="Calibri" pitchFamily="34" charset="0"/>
              </a:rPr>
              <a:t>Promote : </a:t>
            </a:r>
          </a:p>
          <a:p>
            <a:pPr marL="266700" indent="-266700">
              <a:buClr>
                <a:schemeClr val="bg1"/>
              </a:buClr>
              <a:buFont typeface="Arial" pitchFamily="34" charset="0"/>
              <a:buChar char="•"/>
            </a:pPr>
            <a:r>
              <a:rPr lang="en-US" sz="1600" b="1" i="1" dirty="0" smtClean="0">
                <a:solidFill>
                  <a:schemeClr val="bg1"/>
                </a:solidFill>
                <a:latin typeface="Calibri" pitchFamily="34" charset="0"/>
              </a:rPr>
              <a:t>DSM /Renewable Energy/ NTI</a:t>
            </a:r>
          </a:p>
          <a:p>
            <a:pPr marL="266700" indent="-266700">
              <a:buClr>
                <a:schemeClr val="bg1"/>
              </a:buClr>
              <a:buFont typeface="Arial" pitchFamily="34" charset="0"/>
              <a:buChar char="•"/>
            </a:pPr>
            <a:r>
              <a:rPr lang="en-US" sz="1600" b="1" i="1" dirty="0" smtClean="0">
                <a:solidFill>
                  <a:schemeClr val="bg1"/>
                </a:solidFill>
                <a:latin typeface="Calibri" pitchFamily="34" charset="0"/>
              </a:rPr>
              <a:t>Competition &amp; Efficiency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66017" y="3318184"/>
            <a:ext cx="1724530" cy="866272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FF0000"/>
              </a:buClr>
            </a:pPr>
            <a:r>
              <a:rPr lang="en-US" sz="1600" b="1" dirty="0" smtClean="0">
                <a:latin typeface="Calibri" pitchFamily="34" charset="0"/>
              </a:rPr>
              <a:t>Protect Stakeholders Interest</a:t>
            </a:r>
          </a:p>
        </p:txBody>
      </p:sp>
      <p:sp>
        <p:nvSpPr>
          <p:cNvPr id="23" name="Rectangle 22"/>
          <p:cNvSpPr/>
          <p:nvPr/>
        </p:nvSpPr>
        <p:spPr>
          <a:xfrm rot="5400000">
            <a:off x="11151343" y="3098607"/>
            <a:ext cx="159909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State ERC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66644" y="310065"/>
            <a:ext cx="3956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b="1" dirty="0" smtClean="0">
                <a:latin typeface="+mj-lt"/>
                <a:ea typeface="+mj-ea"/>
                <a:cs typeface="Arial" charset="0"/>
              </a:rPr>
              <a:t>Role of Power Regulators…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948003" y="2505708"/>
            <a:ext cx="1766695" cy="7048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chemeClr val="bg1"/>
                </a:solidFill>
              </a:rPr>
              <a:t> Regulate Power Purchase</a:t>
            </a:r>
          </a:p>
        </p:txBody>
      </p:sp>
      <p:sp>
        <p:nvSpPr>
          <p:cNvPr id="3" name="Rectangle 2"/>
          <p:cNvSpPr/>
          <p:nvPr/>
        </p:nvSpPr>
        <p:spPr>
          <a:xfrm rot="16200000">
            <a:off x="-8902" y="3155154"/>
            <a:ext cx="1657185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Central ERC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Right Brace 20"/>
          <p:cNvSpPr/>
          <p:nvPr/>
        </p:nvSpPr>
        <p:spPr>
          <a:xfrm rot="5400000">
            <a:off x="6499747" y="3872555"/>
            <a:ext cx="484492" cy="3466531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008728" y="6086901"/>
            <a:ext cx="3630305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Activities commonly carried out by both Central/ State Regulators in their own purviews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5726</TotalTime>
  <Words>2162</Words>
  <Application>Microsoft Office PowerPoint</Application>
  <PresentationFormat>Custom</PresentationFormat>
  <Paragraphs>545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1_Office Theme</vt:lpstr>
      <vt:lpstr>20th Feb’2025; NPTI Faridabad Haryana</vt:lpstr>
      <vt:lpstr>Slide 2</vt:lpstr>
      <vt:lpstr>Slide 3</vt:lpstr>
      <vt:lpstr>Customer Centricity in a Nutshell</vt:lpstr>
      <vt:lpstr>Current external challenges affecting Power Supply</vt:lpstr>
      <vt:lpstr>Slide 6</vt:lpstr>
      <vt:lpstr>Issues Concerning Indian Electricity Sector</vt:lpstr>
      <vt:lpstr>Slide 8</vt:lpstr>
      <vt:lpstr>Slide 9</vt:lpstr>
      <vt:lpstr>DISCOMs V/s Regulatory/ Legal Framework</vt:lpstr>
      <vt:lpstr>Key Stakeholder Expectations</vt:lpstr>
      <vt:lpstr>Slide 12</vt:lpstr>
      <vt:lpstr>Discoms V/s Customer Interface</vt:lpstr>
      <vt:lpstr>Pre 2002 Era...</vt:lpstr>
      <vt:lpstr>Delhi Power Situation in 2002</vt:lpstr>
      <vt:lpstr>Slide 16</vt:lpstr>
      <vt:lpstr>Empowerment Pillars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Consumer Conflict Management....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15th Capacity Building Programme for Officers of Electricity  Regulatory Commissions</dc:title>
  <dc:creator>Munish Sharma / REL</dc:creator>
  <cp:lastModifiedBy>Munish Sharma</cp:lastModifiedBy>
  <cp:revision>305</cp:revision>
  <cp:lastPrinted>2022-03-10T08:48:57Z</cp:lastPrinted>
  <dcterms:created xsi:type="dcterms:W3CDTF">2022-03-04T09:54:45Z</dcterms:created>
  <dcterms:modified xsi:type="dcterms:W3CDTF">2025-02-19T05:20:22Z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2021-03-01T00:00:00Z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2022-03-04T00:00:00Z</vt:filetime>
  </property>
</Properties>
</file>